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Default Extension="png" ContentType="image/png"/>
  <Override PartName="/ppt/slides/slide11.xml" ContentType="application/vnd.openxmlformats-officedocument.presentationml.slide+xml"/>
  <Default Extension="xml" ContentType="application/xml"/>
  <Override PartName="/ppt/slides/slide9.xml" ContentType="application/vnd.openxmlformats-officedocument.presentationml.slide+xml"/>
  <Default Extension="jpeg" ContentType="image/jpeg"/>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slideLayouts/slideLayout14.xml" ContentType="application/vnd.openxmlformats-officedocument.presentationml.slideLayout+xml"/>
  <Override PartName="/ppt/notesSlides/notesSlide1.xml" ContentType="application/vnd.openxmlformats-officedocument.presentationml.notesSlide+xml"/>
  <Override PartName="/ppt/slideLayouts/slideLayout6.xml" ContentType="application/vnd.openxmlformats-officedocument.presentationml.slideLayout+xml"/>
  <Override PartName="/ppt/slides/slide5.xml" ContentType="application/vnd.openxmlformats-officedocument.presentationml.slide+xml"/>
  <Override PartName="/ppt/slideLayouts/slideLayout12.xml" ContentType="application/vnd.openxmlformats-officedocument.presentationml.slideLayout+xml"/>
  <Override PartName="/ppt/theme/theme2.xml" ContentType="application/vnd.openxmlformats-officedocument.them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slides/slide10.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8.xml" ContentType="application/vnd.openxmlformats-officedocument.presentationml.slide+xml"/>
  <Override PartName="/ppt/presentation.xml" ContentType="application/vnd.openxmlformats-officedocument.presentationml.presentation.main+xml"/>
  <Override PartName="/ppt/slideLayouts/slideLayout7.xml" ContentType="application/vnd.openxmlformats-officedocument.presentationml.slideLayout+xml"/>
  <Override PartName="/ppt/slides/slide6.xml" ContentType="application/vnd.openxmlformats-officedocument.presentationml.slide+xml"/>
  <Override PartName="/ppt/slideLayouts/slideLayout13.xml" ContentType="application/vnd.openxmlformats-officedocument.presentationml.slideLayout+xml"/>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48" r:id="rId1"/>
  </p:sldMasterIdLst>
  <p:notesMasterIdLst>
    <p:notesMasterId r:id="rId15"/>
  </p:notesMasterIdLst>
  <p:sldIdLst>
    <p:sldId id="257" r:id="rId2"/>
    <p:sldId id="399" r:id="rId3"/>
    <p:sldId id="400" r:id="rId4"/>
    <p:sldId id="386" r:id="rId5"/>
    <p:sldId id="401" r:id="rId6"/>
    <p:sldId id="402" r:id="rId7"/>
    <p:sldId id="421" r:id="rId8"/>
    <p:sldId id="414" r:id="rId9"/>
    <p:sldId id="403" r:id="rId10"/>
    <p:sldId id="422" r:id="rId11"/>
    <p:sldId id="406" r:id="rId12"/>
    <p:sldId id="375" r:id="rId13"/>
    <p:sldId id="376" r:id="rId1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108" charset="0"/>
        <a:ea typeface="ＭＳ Ｐゴシック" pitchFamily="-108" charset="-128"/>
        <a:cs typeface="ＭＳ Ｐゴシック" pitchFamily="-108" charset="-128"/>
      </a:defRPr>
    </a:lvl1pPr>
    <a:lvl2pPr marL="457200" algn="l" rtl="0" eaLnBrk="0" fontAlgn="base" hangingPunct="0">
      <a:spcBef>
        <a:spcPct val="0"/>
      </a:spcBef>
      <a:spcAft>
        <a:spcPct val="0"/>
      </a:spcAft>
      <a:defRPr sz="2400" kern="1200">
        <a:solidFill>
          <a:schemeClr val="tx1"/>
        </a:solidFill>
        <a:latin typeface="Arial" pitchFamily="-108" charset="0"/>
        <a:ea typeface="ＭＳ Ｐゴシック" pitchFamily="-108" charset="-128"/>
        <a:cs typeface="ＭＳ Ｐゴシック" pitchFamily="-108" charset="-128"/>
      </a:defRPr>
    </a:lvl2pPr>
    <a:lvl3pPr marL="914400" algn="l" rtl="0" eaLnBrk="0" fontAlgn="base" hangingPunct="0">
      <a:spcBef>
        <a:spcPct val="0"/>
      </a:spcBef>
      <a:spcAft>
        <a:spcPct val="0"/>
      </a:spcAft>
      <a:defRPr sz="2400" kern="1200">
        <a:solidFill>
          <a:schemeClr val="tx1"/>
        </a:solidFill>
        <a:latin typeface="Arial" pitchFamily="-108" charset="0"/>
        <a:ea typeface="ＭＳ Ｐゴシック" pitchFamily="-108" charset="-128"/>
        <a:cs typeface="ＭＳ Ｐゴシック" pitchFamily="-108" charset="-128"/>
      </a:defRPr>
    </a:lvl3pPr>
    <a:lvl4pPr marL="1371600" algn="l" rtl="0" eaLnBrk="0" fontAlgn="base" hangingPunct="0">
      <a:spcBef>
        <a:spcPct val="0"/>
      </a:spcBef>
      <a:spcAft>
        <a:spcPct val="0"/>
      </a:spcAft>
      <a:defRPr sz="2400" kern="1200">
        <a:solidFill>
          <a:schemeClr val="tx1"/>
        </a:solidFill>
        <a:latin typeface="Arial" pitchFamily="-108" charset="0"/>
        <a:ea typeface="ＭＳ Ｐゴシック" pitchFamily="-108" charset="-128"/>
        <a:cs typeface="ＭＳ Ｐゴシック" pitchFamily="-108" charset="-128"/>
      </a:defRPr>
    </a:lvl4pPr>
    <a:lvl5pPr marL="1828800" algn="l" rtl="0" eaLnBrk="0" fontAlgn="base" hangingPunct="0">
      <a:spcBef>
        <a:spcPct val="0"/>
      </a:spcBef>
      <a:spcAft>
        <a:spcPct val="0"/>
      </a:spcAft>
      <a:defRPr sz="2400" kern="1200">
        <a:solidFill>
          <a:schemeClr val="tx1"/>
        </a:solidFill>
        <a:latin typeface="Arial" pitchFamily="-108" charset="0"/>
        <a:ea typeface="ＭＳ Ｐゴシック" pitchFamily="-108" charset="-128"/>
        <a:cs typeface="ＭＳ Ｐゴシック" pitchFamily="-108" charset="-128"/>
      </a:defRPr>
    </a:lvl5pPr>
    <a:lvl6pPr marL="2286000" algn="l" defTabSz="457200" rtl="0" eaLnBrk="1" latinLnBrk="0" hangingPunct="1">
      <a:defRPr sz="2400" kern="1200">
        <a:solidFill>
          <a:schemeClr val="tx1"/>
        </a:solidFill>
        <a:latin typeface="Arial" pitchFamily="-108" charset="0"/>
        <a:ea typeface="ＭＳ Ｐゴシック" pitchFamily="-108" charset="-128"/>
        <a:cs typeface="ＭＳ Ｐゴシック" pitchFamily="-108" charset="-128"/>
      </a:defRPr>
    </a:lvl6pPr>
    <a:lvl7pPr marL="2743200" algn="l" defTabSz="457200" rtl="0" eaLnBrk="1" latinLnBrk="0" hangingPunct="1">
      <a:defRPr sz="2400" kern="1200">
        <a:solidFill>
          <a:schemeClr val="tx1"/>
        </a:solidFill>
        <a:latin typeface="Arial" pitchFamily="-108" charset="0"/>
        <a:ea typeface="ＭＳ Ｐゴシック" pitchFamily="-108" charset="-128"/>
        <a:cs typeface="ＭＳ Ｐゴシック" pitchFamily="-108" charset="-128"/>
      </a:defRPr>
    </a:lvl7pPr>
    <a:lvl8pPr marL="3200400" algn="l" defTabSz="457200" rtl="0" eaLnBrk="1" latinLnBrk="0" hangingPunct="1">
      <a:defRPr sz="2400" kern="1200">
        <a:solidFill>
          <a:schemeClr val="tx1"/>
        </a:solidFill>
        <a:latin typeface="Arial" pitchFamily="-108" charset="0"/>
        <a:ea typeface="ＭＳ Ｐゴシック" pitchFamily="-108" charset="-128"/>
        <a:cs typeface="ＭＳ Ｐゴシック" pitchFamily="-108" charset="-128"/>
      </a:defRPr>
    </a:lvl8pPr>
    <a:lvl9pPr marL="3657600" algn="l" defTabSz="457200" rtl="0" eaLnBrk="1" latinLnBrk="0" hangingPunct="1">
      <a:defRPr sz="2400" kern="1200">
        <a:solidFill>
          <a:schemeClr val="tx1"/>
        </a:solidFill>
        <a:latin typeface="Arial" pitchFamily="-108" charset="0"/>
        <a:ea typeface="ＭＳ Ｐゴシック" pitchFamily="-108" charset="-128"/>
        <a:cs typeface="ＭＳ Ｐゴシック" pitchFamily="-108"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BE45"/>
    <a:srgbClr val="FFC327"/>
    <a:srgbClr val="0B0A67"/>
    <a:srgbClr val="090B7A"/>
    <a:srgbClr val="FEF688"/>
    <a:srgbClr val="0013CA"/>
    <a:srgbClr val="FFBC2F"/>
    <a:srgbClr val="C72E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p:cViewPr varScale="1">
        <p:scale>
          <a:sx n="97" d="100"/>
          <a:sy n="97" d="100"/>
        </p:scale>
        <p:origin x="-392"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216"/>
    </p:cViewPr>
  </p:sorterViewPr>
  <p:notesViewPr>
    <p:cSldViewPr>
      <p:cViewPr varScale="1">
        <p:scale>
          <a:sx n="100" d="100"/>
          <a:sy n="100" d="100"/>
        </p:scale>
        <p:origin x="-2376" y="-104"/>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109" charset="0"/>
                <a:ea typeface="ＭＳ Ｐゴシック" pitchFamily="-109" charset="-128"/>
                <a:cs typeface="ＭＳ Ｐゴシック" pitchFamily="-109" charset="-128"/>
              </a:defRPr>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109" charset="0"/>
                <a:ea typeface="ＭＳ Ｐゴシック" pitchFamily="-109" charset="-128"/>
                <a:cs typeface="ＭＳ Ｐゴシック" pitchFamily="-109" charset="-128"/>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109" charset="0"/>
                <a:ea typeface="ＭＳ Ｐゴシック" pitchFamily="-109" charset="-128"/>
                <a:cs typeface="ＭＳ Ｐゴシック" pitchFamily="-109" charset="-128"/>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pitchFamily="-109" charset="0"/>
                <a:ea typeface="ＭＳ Ｐゴシック" pitchFamily="-109" charset="-128"/>
                <a:cs typeface="ＭＳ Ｐゴシック" pitchFamily="-109" charset="-128"/>
              </a:defRPr>
            </a:lvl1pPr>
          </a:lstStyle>
          <a:p>
            <a:pPr>
              <a:defRPr/>
            </a:pPr>
            <a:fld id="{257BE340-0B7C-CD44-B98D-7189CBE788F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ＭＳ Ｐゴシック" pitchFamily="-109" charset="-128"/>
      </a:defRPr>
    </a:lvl1pPr>
    <a:lvl2pPr marL="4572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2pPr>
    <a:lvl3pPr marL="9144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3pPr>
    <a:lvl4pPr marL="13716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4pPr>
    <a:lvl5pPr marL="18288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A67DFB6A-0B87-E642-BB97-DB26D755F068}" type="slidenum">
              <a:rPr lang="en-US">
                <a:latin typeface="Arial" pitchFamily="-108" charset="0"/>
                <a:ea typeface="ＭＳ Ｐゴシック" pitchFamily="-108" charset="-128"/>
                <a:cs typeface="ＭＳ Ｐゴシック" pitchFamily="-108" charset="-128"/>
              </a:rPr>
              <a:pPr/>
              <a:t>1</a:t>
            </a:fld>
            <a:endParaRPr lang="en-US">
              <a:latin typeface="Arial" pitchFamily="-108" charset="0"/>
              <a:ea typeface="ＭＳ Ｐゴシック" pitchFamily="-108" charset="-128"/>
              <a:cs typeface="ＭＳ Ｐゴシック" pitchFamily="-108" charset="-128"/>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DD3CD2-DCA8-BC40-A4BE-479C34514B9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A398C5-B93F-DE41-AD48-1496F35C87C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689D5F-1594-BA42-9E2A-841C3512AF92}"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486DAF-9556-C142-B848-382E20B1DA6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8666A0-693C-AC4E-BCE6-C959C4AFE4B8}"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04AE4C-4CA6-FC40-B516-FC2EDD52106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792F15-35C6-F44E-8D91-9E9AA412B66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DD0E65-CE45-D243-941A-25474CA0566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4967E2-5140-7142-8C25-9B67F3AA514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C8DAA1D-7E73-514D-9D37-40C4F9B03AD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2F77444-2DF9-8B46-99BD-A2E58CC8D18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5C66704-ED61-6543-AB52-60B2E0FDEB6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E3BA04-B7A4-DB4B-9AEC-B96AB311EB2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E4EA46-B30D-F34B-93D0-8075E0E725B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B0A67"/>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9" charset="0"/>
                <a:ea typeface="ＭＳ Ｐゴシック" pitchFamily="-109" charset="-128"/>
                <a:cs typeface="ＭＳ Ｐゴシック" pitchFamily="-109"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9" charset="0"/>
                <a:ea typeface="ＭＳ Ｐゴシック" pitchFamily="-109" charset="-128"/>
                <a:cs typeface="ＭＳ Ｐゴシック" pitchFamily="-109"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pitchFamily="-109" charset="0"/>
                <a:ea typeface="ＭＳ Ｐゴシック" pitchFamily="-109" charset="-128"/>
                <a:cs typeface="ＭＳ Ｐゴシック" pitchFamily="-109" charset="-128"/>
              </a:defRPr>
            </a:lvl1pPr>
          </a:lstStyle>
          <a:p>
            <a:pPr>
              <a:defRPr/>
            </a:pPr>
            <a:fld id="{E560F321-9622-2B42-9B0E-789D751DB66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 Id="rId3"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5.jpeg"/><Relationship Id="rId1" Type="http://schemas.openxmlformats.org/officeDocument/2006/relationships/video" Target="file://localhost/Users/mrlessard/txt/seminars/dartmouth_160301/13122015_070533_RENU2.mov" TargetMode="Externa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3"/>
          <p:cNvSpPr>
            <a:spLocks noChangeArrowheads="1"/>
          </p:cNvSpPr>
          <p:nvPr/>
        </p:nvSpPr>
        <p:spPr bwMode="auto">
          <a:xfrm>
            <a:off x="762000" y="658813"/>
            <a:ext cx="7696200" cy="1077912"/>
          </a:xfrm>
          <a:prstGeom prst="rect">
            <a:avLst/>
          </a:prstGeom>
          <a:noFill/>
          <a:ln w="9525">
            <a:noFill/>
            <a:miter lim="800000"/>
            <a:headEnd/>
            <a:tailEnd/>
          </a:ln>
        </p:spPr>
        <p:txBody>
          <a:bodyPr>
            <a:prstTxWarp prst="textNoShape">
              <a:avLst/>
            </a:prstTxWarp>
            <a:spAutoFit/>
          </a:bodyPr>
          <a:lstStyle/>
          <a:p>
            <a:pPr algn="ctr"/>
            <a:r>
              <a:rPr lang="en-US" sz="3200">
                <a:solidFill>
                  <a:schemeClr val="bg1"/>
                </a:solidFill>
              </a:rPr>
              <a:t>Rocket Experiment for Neutral Upwelling 2 (RENU2)</a:t>
            </a:r>
            <a:endParaRPr lang="en-US" sz="1800">
              <a:solidFill>
                <a:schemeClr val="bg1"/>
              </a:solidFill>
            </a:endParaRPr>
          </a:p>
        </p:txBody>
      </p:sp>
      <p:sp>
        <p:nvSpPr>
          <p:cNvPr id="17411" name="Rectangle 5"/>
          <p:cNvSpPr>
            <a:spLocks noChangeArrowheads="1"/>
          </p:cNvSpPr>
          <p:nvPr/>
        </p:nvSpPr>
        <p:spPr bwMode="auto">
          <a:xfrm>
            <a:off x="8310563" y="-227013"/>
            <a:ext cx="184150" cy="457201"/>
          </a:xfrm>
          <a:prstGeom prst="rect">
            <a:avLst/>
          </a:prstGeom>
          <a:noFill/>
          <a:ln w="9525">
            <a:noFill/>
            <a:miter lim="800000"/>
            <a:headEnd/>
            <a:tailEnd/>
          </a:ln>
        </p:spPr>
        <p:txBody>
          <a:bodyPr wrap="none">
            <a:prstTxWarp prst="textNoShape">
              <a:avLst/>
            </a:prstTxWarp>
            <a:spAutoFit/>
          </a:bodyPr>
          <a:lstStyle/>
          <a:p>
            <a:endParaRPr lang="en-US"/>
          </a:p>
        </p:txBody>
      </p:sp>
      <p:sp>
        <p:nvSpPr>
          <p:cNvPr id="17412" name="Rectangle 6"/>
          <p:cNvSpPr>
            <a:spLocks noChangeArrowheads="1"/>
          </p:cNvSpPr>
          <p:nvPr/>
        </p:nvSpPr>
        <p:spPr bwMode="auto">
          <a:xfrm>
            <a:off x="304800" y="304800"/>
            <a:ext cx="8534400" cy="6248400"/>
          </a:xfrm>
          <a:prstGeom prst="rect">
            <a:avLst/>
          </a:prstGeom>
          <a:noFill/>
          <a:ln w="41275">
            <a:solidFill>
              <a:schemeClr val="accent2"/>
            </a:solidFill>
            <a:miter lim="800000"/>
            <a:headEnd/>
            <a:tailEnd/>
          </a:ln>
        </p:spPr>
        <p:txBody>
          <a:bodyPr wrap="none" anchor="ctr">
            <a:prstTxWarp prst="textNoShape">
              <a:avLst/>
            </a:prstTxWarp>
          </a:bodyPr>
          <a:lstStyle/>
          <a:p>
            <a:endParaRPr lang="en-US"/>
          </a:p>
        </p:txBody>
      </p:sp>
      <p:sp>
        <p:nvSpPr>
          <p:cNvPr id="17413" name="Rectangle 7"/>
          <p:cNvSpPr>
            <a:spLocks noChangeArrowheads="1"/>
          </p:cNvSpPr>
          <p:nvPr/>
        </p:nvSpPr>
        <p:spPr bwMode="auto">
          <a:xfrm>
            <a:off x="457200" y="457200"/>
            <a:ext cx="8229600" cy="5943600"/>
          </a:xfrm>
          <a:prstGeom prst="rect">
            <a:avLst/>
          </a:prstGeom>
          <a:noFill/>
          <a:ln w="22225">
            <a:solidFill>
              <a:schemeClr val="accent2"/>
            </a:solidFill>
            <a:miter lim="800000"/>
            <a:headEnd/>
            <a:tailEnd/>
          </a:ln>
        </p:spPr>
        <p:txBody>
          <a:bodyPr wrap="none" anchor="ctr">
            <a:prstTxWarp prst="textNoShape">
              <a:avLst/>
            </a:prstTxWarp>
          </a:bodyPr>
          <a:lstStyle/>
          <a:p>
            <a:endParaRPr lang="en-US"/>
          </a:p>
        </p:txBody>
      </p:sp>
      <p:pic>
        <p:nvPicPr>
          <p:cNvPr id="17414" name="Picture 7" descr="instruments.jpg"/>
          <p:cNvPicPr>
            <a:picLocks noChangeAspect="1"/>
          </p:cNvPicPr>
          <p:nvPr/>
        </p:nvPicPr>
        <p:blipFill>
          <a:blip r:embed="rId3"/>
          <a:srcRect/>
          <a:stretch>
            <a:fillRect/>
          </a:stretch>
        </p:blipFill>
        <p:spPr bwMode="auto">
          <a:xfrm>
            <a:off x="914400" y="2107474"/>
            <a:ext cx="7162800" cy="36837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3"/>
          <p:cNvSpPr>
            <a:spLocks noChangeArrowheads="1"/>
          </p:cNvSpPr>
          <p:nvPr/>
        </p:nvSpPr>
        <p:spPr bwMode="auto">
          <a:xfrm>
            <a:off x="533400" y="457200"/>
            <a:ext cx="7924800" cy="800100"/>
          </a:xfrm>
          <a:prstGeom prst="rect">
            <a:avLst/>
          </a:prstGeom>
          <a:noFill/>
          <a:ln w="9525">
            <a:noFill/>
            <a:miter lim="800000"/>
            <a:headEnd/>
            <a:tailEnd/>
          </a:ln>
        </p:spPr>
        <p:txBody>
          <a:bodyPr>
            <a:prstTxWarp prst="textNoShape">
              <a:avLst/>
            </a:prstTxWarp>
            <a:spAutoFit/>
          </a:bodyPr>
          <a:lstStyle/>
          <a:p>
            <a:pPr algn="ctr"/>
            <a:r>
              <a:rPr lang="en-US" sz="2800">
                <a:solidFill>
                  <a:schemeClr val="bg1"/>
                </a:solidFill>
              </a:rPr>
              <a:t>RENU2</a:t>
            </a:r>
            <a:endParaRPr lang="en-US" sz="1800">
              <a:solidFill>
                <a:schemeClr val="bg1"/>
              </a:solidFill>
            </a:endParaRPr>
          </a:p>
          <a:p>
            <a:pPr algn="ctr"/>
            <a:r>
              <a:rPr lang="en-US" sz="1800">
                <a:solidFill>
                  <a:schemeClr val="bg1"/>
                </a:solidFill>
              </a:rPr>
              <a:t>Data – electron precipitation</a:t>
            </a:r>
          </a:p>
        </p:txBody>
      </p:sp>
      <p:pic>
        <p:nvPicPr>
          <p:cNvPr id="12" name="Picture 11" descr="footpoint_6300.jpg"/>
          <p:cNvPicPr>
            <a:picLocks noChangeAspect="1"/>
          </p:cNvPicPr>
          <p:nvPr/>
        </p:nvPicPr>
        <p:blipFill>
          <a:blip r:embed="rId2"/>
          <a:stretch>
            <a:fillRect/>
          </a:stretch>
        </p:blipFill>
        <p:spPr>
          <a:xfrm>
            <a:off x="457200" y="1981200"/>
            <a:ext cx="3979190" cy="2482088"/>
          </a:xfrm>
          <a:prstGeom prst="rect">
            <a:avLst/>
          </a:prstGeom>
        </p:spPr>
      </p:pic>
      <p:pic>
        <p:nvPicPr>
          <p:cNvPr id="13" name="Picture 12" descr="t+600_6300.jpg"/>
          <p:cNvPicPr>
            <a:picLocks noChangeAspect="1"/>
          </p:cNvPicPr>
          <p:nvPr/>
        </p:nvPicPr>
        <p:blipFill>
          <a:blip r:embed="rId3"/>
          <a:stretch>
            <a:fillRect/>
          </a:stretch>
        </p:blipFill>
        <p:spPr>
          <a:xfrm>
            <a:off x="4680712" y="1981200"/>
            <a:ext cx="4094579" cy="2457704"/>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3"/>
          <p:cNvSpPr>
            <a:spLocks noChangeArrowheads="1"/>
          </p:cNvSpPr>
          <p:nvPr/>
        </p:nvSpPr>
        <p:spPr bwMode="auto">
          <a:xfrm>
            <a:off x="533400" y="457200"/>
            <a:ext cx="7924800" cy="800100"/>
          </a:xfrm>
          <a:prstGeom prst="rect">
            <a:avLst/>
          </a:prstGeom>
          <a:noFill/>
          <a:ln w="9525">
            <a:noFill/>
            <a:miter lim="800000"/>
            <a:headEnd/>
            <a:tailEnd/>
          </a:ln>
        </p:spPr>
        <p:txBody>
          <a:bodyPr>
            <a:prstTxWarp prst="textNoShape">
              <a:avLst/>
            </a:prstTxWarp>
            <a:spAutoFit/>
          </a:bodyPr>
          <a:lstStyle/>
          <a:p>
            <a:pPr algn="ctr"/>
            <a:r>
              <a:rPr lang="en-US" sz="2800">
                <a:solidFill>
                  <a:schemeClr val="bg1"/>
                </a:solidFill>
              </a:rPr>
              <a:t>RENU2</a:t>
            </a:r>
            <a:endParaRPr lang="en-US" sz="1800">
              <a:solidFill>
                <a:schemeClr val="bg1"/>
              </a:solidFill>
            </a:endParaRPr>
          </a:p>
          <a:p>
            <a:pPr algn="ctr"/>
            <a:r>
              <a:rPr lang="en-US" sz="1800">
                <a:solidFill>
                  <a:schemeClr val="bg1"/>
                </a:solidFill>
              </a:rPr>
              <a:t>Data – electric fields</a:t>
            </a:r>
          </a:p>
        </p:txBody>
      </p:sp>
      <p:grpSp>
        <p:nvGrpSpPr>
          <p:cNvPr id="27651" name="Group 8"/>
          <p:cNvGrpSpPr>
            <a:grpSpLocks/>
          </p:cNvGrpSpPr>
          <p:nvPr/>
        </p:nvGrpSpPr>
        <p:grpSpPr bwMode="auto">
          <a:xfrm>
            <a:off x="457200" y="1524000"/>
            <a:ext cx="5507038" cy="4654550"/>
            <a:chOff x="1066800" y="1295400"/>
            <a:chExt cx="6400800" cy="5410200"/>
          </a:xfrm>
        </p:grpSpPr>
        <p:sp>
          <p:nvSpPr>
            <p:cNvPr id="27653" name="Rectangle 7"/>
            <p:cNvSpPr>
              <a:spLocks noChangeArrowheads="1"/>
            </p:cNvSpPr>
            <p:nvPr/>
          </p:nvSpPr>
          <p:spPr bwMode="auto">
            <a:xfrm>
              <a:off x="1066800" y="1295400"/>
              <a:ext cx="6400800" cy="5410200"/>
            </a:xfrm>
            <a:prstGeom prst="rect">
              <a:avLst/>
            </a:prstGeom>
            <a:solidFill>
              <a:schemeClr val="bg1"/>
            </a:solidFill>
            <a:ln w="9525">
              <a:noFill/>
              <a:round/>
              <a:headEnd/>
              <a:tailEnd/>
            </a:ln>
          </p:spPr>
          <p:txBody>
            <a:bodyPr>
              <a:prstTxWarp prst="textNoShape">
                <a:avLst/>
              </a:prstTxWarp>
            </a:bodyPr>
            <a:lstStyle/>
            <a:p>
              <a:endParaRPr lang="en-US">
                <a:solidFill>
                  <a:srgbClr val="FFFFFF"/>
                </a:solidFill>
              </a:endParaRPr>
            </a:p>
          </p:txBody>
        </p:sp>
        <p:pic>
          <p:nvPicPr>
            <p:cNvPr id="27654" name="Picture 6" descr="electrons_400-680.jpg"/>
            <p:cNvPicPr>
              <a:picLocks noChangeAspect="1"/>
            </p:cNvPicPr>
            <p:nvPr/>
          </p:nvPicPr>
          <p:blipFill>
            <a:blip r:embed="rId2"/>
            <a:srcRect/>
            <a:stretch>
              <a:fillRect/>
            </a:stretch>
          </p:blipFill>
          <p:spPr bwMode="auto">
            <a:xfrm>
              <a:off x="1566335" y="1295400"/>
              <a:ext cx="5274732" cy="1649783"/>
            </a:xfrm>
            <a:prstGeom prst="rect">
              <a:avLst/>
            </a:prstGeom>
            <a:noFill/>
            <a:ln w="9525">
              <a:noFill/>
              <a:miter lim="800000"/>
              <a:headEnd/>
              <a:tailEnd/>
            </a:ln>
          </p:spPr>
        </p:pic>
        <p:pic>
          <p:nvPicPr>
            <p:cNvPr id="27655" name="Picture 4" descr="RENU2_DC_Efields_400-680.jpg"/>
            <p:cNvPicPr>
              <a:picLocks noChangeAspect="1"/>
            </p:cNvPicPr>
            <p:nvPr/>
          </p:nvPicPr>
          <p:blipFill>
            <a:blip r:embed="rId3"/>
            <a:srcRect/>
            <a:stretch>
              <a:fillRect/>
            </a:stretch>
          </p:blipFill>
          <p:spPr bwMode="auto">
            <a:xfrm>
              <a:off x="1295400" y="2945183"/>
              <a:ext cx="5334001" cy="2019300"/>
            </a:xfrm>
            <a:prstGeom prst="rect">
              <a:avLst/>
            </a:prstGeom>
            <a:noFill/>
            <a:ln w="9525">
              <a:noFill/>
              <a:miter lim="800000"/>
              <a:headEnd/>
              <a:tailEnd/>
            </a:ln>
          </p:spPr>
        </p:pic>
        <p:pic>
          <p:nvPicPr>
            <p:cNvPr id="27656" name="Picture 5" descr="hf12-1khz_400-680.jpg"/>
            <p:cNvPicPr>
              <a:picLocks noChangeAspect="1"/>
            </p:cNvPicPr>
            <p:nvPr/>
          </p:nvPicPr>
          <p:blipFill>
            <a:blip r:embed="rId4"/>
            <a:srcRect/>
            <a:stretch>
              <a:fillRect/>
            </a:stretch>
          </p:blipFill>
          <p:spPr bwMode="auto">
            <a:xfrm>
              <a:off x="1282700" y="4876800"/>
              <a:ext cx="6032500" cy="1828800"/>
            </a:xfrm>
            <a:prstGeom prst="rect">
              <a:avLst/>
            </a:prstGeom>
            <a:noFill/>
            <a:ln w="9525">
              <a:noFill/>
              <a:miter lim="800000"/>
              <a:headEnd/>
              <a:tailEnd/>
            </a:ln>
          </p:spPr>
        </p:pic>
      </p:grpSp>
      <p:sp>
        <p:nvSpPr>
          <p:cNvPr id="27652" name="TextBox 9"/>
          <p:cNvSpPr txBox="1">
            <a:spLocks noChangeArrowheads="1"/>
          </p:cNvSpPr>
          <p:nvPr/>
        </p:nvSpPr>
        <p:spPr bwMode="auto">
          <a:xfrm>
            <a:off x="6070600" y="1835150"/>
            <a:ext cx="2692400" cy="2062163"/>
          </a:xfrm>
          <a:prstGeom prst="rect">
            <a:avLst/>
          </a:prstGeom>
          <a:noFill/>
          <a:ln w="9525">
            <a:noFill/>
            <a:miter lim="800000"/>
            <a:headEnd/>
            <a:tailEnd/>
          </a:ln>
        </p:spPr>
        <p:txBody>
          <a:bodyPr>
            <a:prstTxWarp prst="textNoShape">
              <a:avLst/>
            </a:prstTxWarp>
            <a:spAutoFit/>
          </a:bodyPr>
          <a:lstStyle/>
          <a:p>
            <a:r>
              <a:rPr lang="en-US" sz="1600">
                <a:solidFill>
                  <a:srgbClr val="FFFFFF"/>
                </a:solidFill>
              </a:rPr>
              <a:t>DC fields show counter-</a:t>
            </a:r>
          </a:p>
          <a:p>
            <a:r>
              <a:rPr lang="en-US" sz="1600">
                <a:solidFill>
                  <a:srgbClr val="FFFFFF"/>
                </a:solidFill>
              </a:rPr>
              <a:t>streaming flow channels. At 450s, E_south ~ 2* E_east, which implies a SE-NW Efield vector or a NE-SW flow channel. The patterns flips polarity through the flight.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8"/>
          <p:cNvSpPr>
            <a:spLocks noChangeArrowheads="1"/>
          </p:cNvSpPr>
          <p:nvPr/>
        </p:nvSpPr>
        <p:spPr bwMode="auto">
          <a:xfrm>
            <a:off x="685800" y="1447800"/>
            <a:ext cx="7620000" cy="4524375"/>
          </a:xfrm>
          <a:prstGeom prst="rect">
            <a:avLst/>
          </a:prstGeom>
          <a:noFill/>
          <a:ln w="9525">
            <a:noFill/>
            <a:miter lim="800000"/>
            <a:headEnd/>
            <a:tailEnd/>
          </a:ln>
        </p:spPr>
        <p:txBody>
          <a:bodyPr>
            <a:prstTxWarp prst="textNoShape">
              <a:avLst/>
            </a:prstTxWarp>
            <a:spAutoFit/>
          </a:bodyPr>
          <a:lstStyle/>
          <a:p>
            <a:r>
              <a:rPr lang="en-US" sz="1800">
                <a:solidFill>
                  <a:schemeClr val="bg1"/>
                </a:solidFill>
              </a:rPr>
              <a:t>1. The payload seems to have been completely successful and appears to have observed neutral upwelling in the region above an arc. We should have the data to feed all relevant models.</a:t>
            </a:r>
          </a:p>
          <a:p>
            <a:endParaRPr lang="en-US" sz="1800">
              <a:solidFill>
                <a:schemeClr val="bg1"/>
              </a:solidFill>
            </a:endParaRPr>
          </a:p>
          <a:p>
            <a:r>
              <a:rPr lang="en-US" sz="1800">
                <a:solidFill>
                  <a:schemeClr val="bg1"/>
                </a:solidFill>
              </a:rPr>
              <a:t>2. This is the first in-situ observation of N2+ emissions (sunlit aurora) with other measurements and appears to bring N2+ into the ion outflow story.</a:t>
            </a:r>
          </a:p>
          <a:p>
            <a:endParaRPr lang="en-US" sz="1800">
              <a:solidFill>
                <a:schemeClr val="bg1"/>
              </a:solidFill>
            </a:endParaRPr>
          </a:p>
          <a:p>
            <a:r>
              <a:rPr lang="en-US" sz="1800">
                <a:solidFill>
                  <a:schemeClr val="bg1"/>
                </a:solidFill>
              </a:rPr>
              <a:t>3. The electron precipitation may be driven by Alfven waves. what is the connection between the stepped ion precipitation and these waves -- both signatures of reconnection?</a:t>
            </a:r>
          </a:p>
          <a:p>
            <a:endParaRPr lang="en-US" sz="1800">
              <a:solidFill>
                <a:schemeClr val="bg1"/>
              </a:solidFill>
            </a:endParaRPr>
          </a:p>
          <a:p>
            <a:r>
              <a:rPr lang="en-US" sz="1800">
                <a:solidFill>
                  <a:schemeClr val="bg1"/>
                </a:solidFill>
              </a:rPr>
              <a:t>4. The ambipolar field is something that can be calculated from EISCAT data (R. Varney).</a:t>
            </a:r>
          </a:p>
          <a:p>
            <a:endParaRPr lang="en-US" sz="1800">
              <a:solidFill>
                <a:schemeClr val="bg1"/>
              </a:solidFill>
            </a:endParaRPr>
          </a:p>
          <a:p>
            <a:r>
              <a:rPr lang="en-US" sz="1800">
                <a:solidFill>
                  <a:schemeClr val="bg1"/>
                </a:solidFill>
              </a:rPr>
              <a:t>5. What is the connection between the electron precipitation and ion heating, seen during the most intense portion of the flight?</a:t>
            </a:r>
          </a:p>
        </p:txBody>
      </p:sp>
      <p:sp>
        <p:nvSpPr>
          <p:cNvPr id="28675" name="Rectangle 10"/>
          <p:cNvSpPr>
            <a:spLocks noChangeArrowheads="1"/>
          </p:cNvSpPr>
          <p:nvPr/>
        </p:nvSpPr>
        <p:spPr bwMode="auto">
          <a:xfrm>
            <a:off x="1857375" y="304800"/>
            <a:ext cx="5381625" cy="1016000"/>
          </a:xfrm>
          <a:prstGeom prst="rect">
            <a:avLst/>
          </a:prstGeom>
          <a:noFill/>
          <a:ln w="9525">
            <a:noFill/>
            <a:miter lim="800000"/>
            <a:headEnd/>
            <a:tailEnd/>
          </a:ln>
        </p:spPr>
        <p:txBody>
          <a:bodyPr wrap="none">
            <a:prstTxWarp prst="textNoShape">
              <a:avLst/>
            </a:prstTxWarp>
            <a:spAutoFit/>
          </a:bodyPr>
          <a:lstStyle/>
          <a:p>
            <a:pPr algn="ctr"/>
            <a:r>
              <a:rPr lang="en-US">
                <a:solidFill>
                  <a:schemeClr val="bg1"/>
                </a:solidFill>
              </a:rPr>
              <a:t>RENU2</a:t>
            </a:r>
          </a:p>
          <a:p>
            <a:pPr algn="ctr"/>
            <a:endParaRPr lang="en-US" sz="1800">
              <a:solidFill>
                <a:schemeClr val="bg1"/>
              </a:solidFill>
            </a:endParaRPr>
          </a:p>
          <a:p>
            <a:pPr algn="ctr"/>
            <a:r>
              <a:rPr lang="en-US" sz="1800">
                <a:solidFill>
                  <a:schemeClr val="bg1"/>
                </a:solidFill>
              </a:rPr>
              <a:t>Conclusions, questions and some topics of interest</a:t>
            </a:r>
            <a:endParaRPr lang="en-US" sz="180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685800" y="304800"/>
            <a:ext cx="7924800" cy="1662113"/>
          </a:xfrm>
          <a:prstGeom prst="rect">
            <a:avLst/>
          </a:prstGeom>
          <a:noFill/>
          <a:ln w="9525">
            <a:noFill/>
            <a:miter lim="800000"/>
            <a:headEnd/>
            <a:tailEnd/>
          </a:ln>
        </p:spPr>
        <p:txBody>
          <a:bodyPr>
            <a:prstTxWarp prst="textNoShape">
              <a:avLst/>
            </a:prstTxWarp>
            <a:spAutoFit/>
          </a:bodyPr>
          <a:lstStyle/>
          <a:p>
            <a:pPr algn="ctr"/>
            <a:r>
              <a:rPr lang="en-US" sz="2800">
                <a:solidFill>
                  <a:schemeClr val="bg1"/>
                </a:solidFill>
              </a:rPr>
              <a:t>RENU2 observations</a:t>
            </a:r>
          </a:p>
          <a:p>
            <a:pPr algn="ctr"/>
            <a:endParaRPr lang="en-US" sz="2000">
              <a:solidFill>
                <a:schemeClr val="bg1"/>
              </a:solidFill>
            </a:endParaRPr>
          </a:p>
          <a:p>
            <a:r>
              <a:rPr lang="en-US" sz="1800">
                <a:solidFill>
                  <a:schemeClr val="bg1"/>
                </a:solidFill>
              </a:rPr>
              <a:t>Launch an appropriately instrumented sounding rocket through the cusp region (e.g., over Svalbard) during an event with soft electron precipitation and Joule heating. Include relevant ground observations.</a:t>
            </a:r>
            <a:endParaRPr lang="en-US" sz="1200">
              <a:solidFill>
                <a:srgbClr val="FFFFFF"/>
              </a:solidFill>
            </a:endParaRPr>
          </a:p>
        </p:txBody>
      </p:sp>
      <p:pic>
        <p:nvPicPr>
          <p:cNvPr id="19459" name="Picture 4"/>
          <p:cNvPicPr>
            <a:picLocks noChangeAspect="1"/>
          </p:cNvPicPr>
          <p:nvPr/>
        </p:nvPicPr>
        <p:blipFill>
          <a:blip r:embed="rId2"/>
          <a:srcRect/>
          <a:stretch>
            <a:fillRect/>
          </a:stretch>
        </p:blipFill>
        <p:spPr bwMode="auto">
          <a:xfrm>
            <a:off x="1944688" y="2114550"/>
            <a:ext cx="5446712" cy="4057650"/>
          </a:xfrm>
          <a:prstGeom prst="rect">
            <a:avLst/>
          </a:prstGeom>
          <a:noFill/>
          <a:ln w="9525">
            <a:noFill/>
            <a:miter lim="800000"/>
            <a:headEnd/>
            <a:tailEnd/>
          </a:ln>
        </p:spPr>
      </p:pic>
      <p:cxnSp>
        <p:nvCxnSpPr>
          <p:cNvPr id="19460" name="Straight Connector 6"/>
          <p:cNvCxnSpPr>
            <a:cxnSpLocks noChangeShapeType="1"/>
          </p:cNvCxnSpPr>
          <p:nvPr/>
        </p:nvCxnSpPr>
        <p:spPr bwMode="auto">
          <a:xfrm rot="16200000" flipH="1">
            <a:off x="3778250" y="3994150"/>
            <a:ext cx="3073400" cy="139700"/>
          </a:xfrm>
          <a:prstGeom prst="line">
            <a:avLst/>
          </a:prstGeom>
          <a:noFill/>
          <a:ln w="19050">
            <a:solidFill>
              <a:srgbClr val="FF0000"/>
            </a:solidFill>
            <a:round/>
            <a:headEnd/>
            <a:tailEnd/>
          </a:ln>
        </p:spPr>
      </p:cxnSp>
      <p:sp>
        <p:nvSpPr>
          <p:cNvPr id="19461" name="TextBox 8"/>
          <p:cNvSpPr txBox="1">
            <a:spLocks noChangeArrowheads="1"/>
          </p:cNvSpPr>
          <p:nvPr/>
        </p:nvSpPr>
        <p:spPr bwMode="auto">
          <a:xfrm>
            <a:off x="5715000" y="2286000"/>
            <a:ext cx="725488" cy="461963"/>
          </a:xfrm>
          <a:prstGeom prst="rect">
            <a:avLst/>
          </a:prstGeom>
          <a:noFill/>
          <a:ln w="9525">
            <a:noFill/>
            <a:miter lim="800000"/>
            <a:headEnd/>
            <a:tailEnd/>
          </a:ln>
        </p:spPr>
        <p:txBody>
          <a:bodyPr wrap="none">
            <a:prstTxWarp prst="textNoShape">
              <a:avLst/>
            </a:prstTxWarp>
            <a:spAutoFit/>
          </a:bodyPr>
          <a:lstStyle/>
          <a:p>
            <a:r>
              <a:rPr lang="en-US" sz="1200"/>
              <a:t>EISCAT</a:t>
            </a:r>
          </a:p>
          <a:p>
            <a:r>
              <a:rPr lang="en-US" sz="1200"/>
              <a:t>BEAM</a:t>
            </a:r>
          </a:p>
        </p:txBody>
      </p:sp>
      <p:cxnSp>
        <p:nvCxnSpPr>
          <p:cNvPr id="19462" name="Straight Arrow Connector 10"/>
          <p:cNvCxnSpPr>
            <a:cxnSpLocks noChangeShapeType="1"/>
            <a:stCxn id="19461" idx="1"/>
          </p:cNvCxnSpPr>
          <p:nvPr/>
        </p:nvCxnSpPr>
        <p:spPr bwMode="auto">
          <a:xfrm rot="10800000" flipV="1">
            <a:off x="5257800" y="2516188"/>
            <a:ext cx="457200" cy="227012"/>
          </a:xfrm>
          <a:prstGeom prst="straightConnector1">
            <a:avLst/>
          </a:prstGeom>
          <a:noFill/>
          <a:ln w="9525">
            <a:solidFill>
              <a:schemeClr val="tx1"/>
            </a:solidFill>
            <a:round/>
            <a:headEnd/>
            <a:tailEnd type="arrow" w="med" len="med"/>
          </a:ln>
        </p:spPr>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3"/>
          <p:cNvSpPr>
            <a:spLocks noChangeArrowheads="1"/>
          </p:cNvSpPr>
          <p:nvPr/>
        </p:nvSpPr>
        <p:spPr bwMode="auto">
          <a:xfrm>
            <a:off x="533400" y="457200"/>
            <a:ext cx="7924800" cy="800100"/>
          </a:xfrm>
          <a:prstGeom prst="rect">
            <a:avLst/>
          </a:prstGeom>
          <a:noFill/>
          <a:ln w="9525">
            <a:noFill/>
            <a:miter lim="800000"/>
            <a:headEnd/>
            <a:tailEnd/>
          </a:ln>
        </p:spPr>
        <p:txBody>
          <a:bodyPr>
            <a:prstTxWarp prst="textNoShape">
              <a:avLst/>
            </a:prstTxWarp>
            <a:spAutoFit/>
          </a:bodyPr>
          <a:lstStyle/>
          <a:p>
            <a:pPr algn="ctr"/>
            <a:r>
              <a:rPr lang="en-US" sz="2800">
                <a:solidFill>
                  <a:schemeClr val="bg1"/>
                </a:solidFill>
              </a:rPr>
              <a:t>RENU2 Launch</a:t>
            </a:r>
            <a:endParaRPr lang="en-US" sz="1800">
              <a:solidFill>
                <a:schemeClr val="bg1"/>
              </a:solidFill>
            </a:endParaRPr>
          </a:p>
          <a:p>
            <a:pPr algn="ctr"/>
            <a:r>
              <a:rPr lang="en-US" sz="1800">
                <a:solidFill>
                  <a:schemeClr val="bg1"/>
                </a:solidFill>
              </a:rPr>
              <a:t>Context – solar wind observations</a:t>
            </a:r>
          </a:p>
        </p:txBody>
      </p:sp>
      <p:sp>
        <p:nvSpPr>
          <p:cNvPr id="20483" name="TextBox 6"/>
          <p:cNvSpPr txBox="1">
            <a:spLocks noChangeArrowheads="1"/>
          </p:cNvSpPr>
          <p:nvPr/>
        </p:nvSpPr>
        <p:spPr bwMode="auto">
          <a:xfrm>
            <a:off x="1143000" y="5029200"/>
            <a:ext cx="7239000" cy="923925"/>
          </a:xfrm>
          <a:prstGeom prst="rect">
            <a:avLst/>
          </a:prstGeom>
          <a:noFill/>
          <a:ln w="9525">
            <a:noFill/>
            <a:miter lim="800000"/>
            <a:headEnd/>
            <a:tailEnd/>
          </a:ln>
        </p:spPr>
        <p:txBody>
          <a:bodyPr>
            <a:prstTxWarp prst="textNoShape">
              <a:avLst/>
            </a:prstTxWarp>
            <a:spAutoFit/>
          </a:bodyPr>
          <a:lstStyle/>
          <a:p>
            <a:r>
              <a:rPr lang="en-US" sz="1800">
                <a:solidFill>
                  <a:srgbClr val="FFFFFF"/>
                </a:solidFill>
              </a:rPr>
              <a:t>Data from the ACE satellite at L1. Note negative Bz and positive By; typical density but high solar wind speed. Estimated propagation time of approximately 50 minutes.</a:t>
            </a:r>
          </a:p>
        </p:txBody>
      </p:sp>
      <p:pic>
        <p:nvPicPr>
          <p:cNvPr id="20484" name="Picture 7"/>
          <p:cNvPicPr>
            <a:picLocks noChangeAspect="1"/>
          </p:cNvPicPr>
          <p:nvPr/>
        </p:nvPicPr>
        <p:blipFill>
          <a:blip r:embed="rId2"/>
          <a:srcRect/>
          <a:stretch>
            <a:fillRect/>
          </a:stretch>
        </p:blipFill>
        <p:spPr bwMode="auto">
          <a:xfrm>
            <a:off x="304800" y="1447800"/>
            <a:ext cx="4140200" cy="3311525"/>
          </a:xfrm>
          <a:prstGeom prst="rect">
            <a:avLst/>
          </a:prstGeom>
          <a:noFill/>
          <a:ln w="9525">
            <a:noFill/>
            <a:miter lim="800000"/>
            <a:headEnd/>
            <a:tailEnd/>
          </a:ln>
        </p:spPr>
      </p:pic>
      <p:pic>
        <p:nvPicPr>
          <p:cNvPr id="20485" name="Picture 8"/>
          <p:cNvPicPr>
            <a:picLocks noChangeAspect="1"/>
          </p:cNvPicPr>
          <p:nvPr/>
        </p:nvPicPr>
        <p:blipFill>
          <a:blip r:embed="rId3"/>
          <a:srcRect/>
          <a:stretch>
            <a:fillRect/>
          </a:stretch>
        </p:blipFill>
        <p:spPr bwMode="auto">
          <a:xfrm>
            <a:off x="4546600" y="1447800"/>
            <a:ext cx="4114800" cy="3292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5"/>
          <p:cNvSpPr>
            <a:spLocks noChangeArrowheads="1"/>
          </p:cNvSpPr>
          <p:nvPr/>
        </p:nvSpPr>
        <p:spPr bwMode="auto">
          <a:xfrm>
            <a:off x="533400" y="457200"/>
            <a:ext cx="7924800" cy="800100"/>
          </a:xfrm>
          <a:prstGeom prst="rect">
            <a:avLst/>
          </a:prstGeom>
          <a:noFill/>
          <a:ln w="9525">
            <a:noFill/>
            <a:miter lim="800000"/>
            <a:headEnd/>
            <a:tailEnd/>
          </a:ln>
        </p:spPr>
        <p:txBody>
          <a:bodyPr>
            <a:prstTxWarp prst="textNoShape">
              <a:avLst/>
            </a:prstTxWarp>
            <a:spAutoFit/>
          </a:bodyPr>
          <a:lstStyle/>
          <a:p>
            <a:pPr algn="ctr"/>
            <a:r>
              <a:rPr lang="en-US" sz="2800">
                <a:solidFill>
                  <a:schemeClr val="bg1"/>
                </a:solidFill>
              </a:rPr>
              <a:t>RENU2 Launch</a:t>
            </a:r>
            <a:endParaRPr lang="en-US" sz="1800">
              <a:solidFill>
                <a:schemeClr val="bg1"/>
              </a:solidFill>
            </a:endParaRPr>
          </a:p>
          <a:p>
            <a:pPr algn="ctr"/>
            <a:r>
              <a:rPr lang="en-US" sz="1800">
                <a:solidFill>
                  <a:schemeClr val="bg1"/>
                </a:solidFill>
              </a:rPr>
              <a:t>Context – Cutlass (SuperDARN) radar</a:t>
            </a:r>
          </a:p>
        </p:txBody>
      </p:sp>
      <p:pic>
        <p:nvPicPr>
          <p:cNvPr id="21507" name="Picture 7" descr="cutlass_cusp.jpg"/>
          <p:cNvPicPr>
            <a:picLocks noChangeAspect="1"/>
          </p:cNvPicPr>
          <p:nvPr/>
        </p:nvPicPr>
        <p:blipFill>
          <a:blip r:embed="rId2"/>
          <a:srcRect l="1735" t="4089" b="4089"/>
          <a:stretch>
            <a:fillRect/>
          </a:stretch>
        </p:blipFill>
        <p:spPr bwMode="auto">
          <a:xfrm>
            <a:off x="3983038" y="1395413"/>
            <a:ext cx="4246562" cy="3367087"/>
          </a:xfrm>
          <a:prstGeom prst="rect">
            <a:avLst/>
          </a:prstGeom>
          <a:noFill/>
          <a:ln w="9525">
            <a:noFill/>
            <a:miter lim="800000"/>
            <a:headEnd/>
            <a:tailEnd/>
          </a:ln>
        </p:spPr>
      </p:pic>
      <p:pic>
        <p:nvPicPr>
          <p:cNvPr id="21508" name="Picture 8" descr="cutlass_temporal.jpg"/>
          <p:cNvPicPr>
            <a:picLocks noChangeAspect="1"/>
          </p:cNvPicPr>
          <p:nvPr/>
        </p:nvPicPr>
        <p:blipFill>
          <a:blip r:embed="rId3"/>
          <a:srcRect/>
          <a:stretch>
            <a:fillRect/>
          </a:stretch>
        </p:blipFill>
        <p:spPr bwMode="auto">
          <a:xfrm>
            <a:off x="642938" y="1373188"/>
            <a:ext cx="2982912" cy="3409950"/>
          </a:xfrm>
          <a:prstGeom prst="rect">
            <a:avLst/>
          </a:prstGeom>
          <a:noFill/>
          <a:ln w="9525">
            <a:noFill/>
            <a:miter lim="800000"/>
            <a:headEnd/>
            <a:tailEnd/>
          </a:ln>
        </p:spPr>
      </p:pic>
      <p:pic>
        <p:nvPicPr>
          <p:cNvPr id="21509" name="Picture 6" descr="cutlass_colorbar.jpg"/>
          <p:cNvPicPr>
            <a:picLocks noChangeAspect="1"/>
          </p:cNvPicPr>
          <p:nvPr/>
        </p:nvPicPr>
        <p:blipFill>
          <a:blip r:embed="rId4"/>
          <a:srcRect/>
          <a:stretch>
            <a:fillRect/>
          </a:stretch>
        </p:blipFill>
        <p:spPr bwMode="auto">
          <a:xfrm>
            <a:off x="7969250" y="1397000"/>
            <a:ext cx="641350" cy="3328988"/>
          </a:xfrm>
          <a:prstGeom prst="rect">
            <a:avLst/>
          </a:prstGeom>
          <a:noFill/>
          <a:ln w="9525">
            <a:noFill/>
            <a:miter lim="800000"/>
            <a:headEnd/>
            <a:tailEnd/>
          </a:ln>
        </p:spPr>
      </p:pic>
      <p:sp>
        <p:nvSpPr>
          <p:cNvPr id="21510" name="TextBox 9"/>
          <p:cNvSpPr txBox="1">
            <a:spLocks noChangeArrowheads="1"/>
          </p:cNvSpPr>
          <p:nvPr/>
        </p:nvSpPr>
        <p:spPr bwMode="auto">
          <a:xfrm>
            <a:off x="457200" y="4995863"/>
            <a:ext cx="3429000" cy="1200150"/>
          </a:xfrm>
          <a:prstGeom prst="rect">
            <a:avLst/>
          </a:prstGeom>
          <a:noFill/>
          <a:ln w="9525">
            <a:noFill/>
            <a:miter lim="800000"/>
            <a:headEnd/>
            <a:tailEnd/>
          </a:ln>
        </p:spPr>
        <p:txBody>
          <a:bodyPr>
            <a:prstTxWarp prst="textNoShape">
              <a:avLst/>
            </a:prstTxWarp>
            <a:spAutoFit/>
          </a:bodyPr>
          <a:lstStyle/>
          <a:p>
            <a:r>
              <a:rPr lang="en-US" sz="1800">
                <a:solidFill>
                  <a:schemeClr val="bg1"/>
                </a:solidFill>
              </a:rPr>
              <a:t>Evidence from Finland of our rotation into the cusp – the onset of poleward ionospheric flows. Launch was at 07:34 UT.</a:t>
            </a:r>
            <a:endParaRPr lang="en-US" sz="1800"/>
          </a:p>
        </p:txBody>
      </p:sp>
      <p:sp>
        <p:nvSpPr>
          <p:cNvPr id="21511" name="TextBox 10"/>
          <p:cNvSpPr txBox="1">
            <a:spLocks noChangeArrowheads="1"/>
          </p:cNvSpPr>
          <p:nvPr/>
        </p:nvSpPr>
        <p:spPr bwMode="auto">
          <a:xfrm>
            <a:off x="4267200" y="5019675"/>
            <a:ext cx="4038600" cy="923925"/>
          </a:xfrm>
          <a:prstGeom prst="rect">
            <a:avLst/>
          </a:prstGeom>
          <a:noFill/>
          <a:ln w="9525">
            <a:noFill/>
            <a:miter lim="800000"/>
            <a:headEnd/>
            <a:tailEnd/>
          </a:ln>
        </p:spPr>
        <p:txBody>
          <a:bodyPr>
            <a:prstTxWarp prst="textNoShape">
              <a:avLst/>
            </a:prstTxWarp>
            <a:spAutoFit/>
          </a:bodyPr>
          <a:lstStyle/>
          <a:p>
            <a:r>
              <a:rPr lang="en-US" sz="1800">
                <a:solidFill>
                  <a:schemeClr val="bg1"/>
                </a:solidFill>
              </a:rPr>
              <a:t>A 2-D snapshot of radar observations confirming that “we are in the cusp”, 9 minutes after launch</a:t>
            </a:r>
            <a:endParaRPr lang="en-US" sz="1800"/>
          </a:p>
        </p:txBody>
      </p:sp>
      <p:cxnSp>
        <p:nvCxnSpPr>
          <p:cNvPr id="21512" name="Straight Arrow Connector 12"/>
          <p:cNvCxnSpPr>
            <a:cxnSpLocks noChangeShapeType="1"/>
            <a:stCxn id="21510" idx="0"/>
          </p:cNvCxnSpPr>
          <p:nvPr/>
        </p:nvCxnSpPr>
        <p:spPr bwMode="auto">
          <a:xfrm rot="5400000" flipH="1" flipV="1">
            <a:off x="1559718" y="4269582"/>
            <a:ext cx="1338263" cy="114300"/>
          </a:xfrm>
          <a:prstGeom prst="straightConnector1">
            <a:avLst/>
          </a:prstGeom>
          <a:noFill/>
          <a:ln w="19050">
            <a:solidFill>
              <a:srgbClr val="FF0000"/>
            </a:solidFill>
            <a:round/>
            <a:headEnd/>
            <a:tailEnd type="arrow" w="med" len="med"/>
          </a:ln>
        </p:spPr>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3"/>
          <p:cNvSpPr>
            <a:spLocks noChangeArrowheads="1"/>
          </p:cNvSpPr>
          <p:nvPr/>
        </p:nvSpPr>
        <p:spPr bwMode="auto">
          <a:xfrm>
            <a:off x="533400" y="457200"/>
            <a:ext cx="7924800" cy="800100"/>
          </a:xfrm>
          <a:prstGeom prst="rect">
            <a:avLst/>
          </a:prstGeom>
          <a:noFill/>
          <a:ln w="9525">
            <a:noFill/>
            <a:miter lim="800000"/>
            <a:headEnd/>
            <a:tailEnd/>
          </a:ln>
        </p:spPr>
        <p:txBody>
          <a:bodyPr>
            <a:prstTxWarp prst="textNoShape">
              <a:avLst/>
            </a:prstTxWarp>
            <a:spAutoFit/>
          </a:bodyPr>
          <a:lstStyle/>
          <a:p>
            <a:pPr algn="ctr"/>
            <a:r>
              <a:rPr lang="en-US" sz="2800">
                <a:solidFill>
                  <a:schemeClr val="bg1"/>
                </a:solidFill>
              </a:rPr>
              <a:t>RENU2 Launch</a:t>
            </a:r>
            <a:endParaRPr lang="en-US" sz="1800">
              <a:solidFill>
                <a:schemeClr val="bg1"/>
              </a:solidFill>
            </a:endParaRPr>
          </a:p>
          <a:p>
            <a:pPr algn="ctr"/>
            <a:r>
              <a:rPr lang="en-US" sz="1800">
                <a:solidFill>
                  <a:schemeClr val="bg1"/>
                </a:solidFill>
              </a:rPr>
              <a:t>Context – EISCAT radar</a:t>
            </a:r>
          </a:p>
        </p:txBody>
      </p:sp>
      <p:pic>
        <p:nvPicPr>
          <p:cNvPr id="22531" name="Picture 5" descr="2015-12-13_folke_120_zoom_42mc.jpg"/>
          <p:cNvPicPr>
            <a:picLocks noChangeAspect="1"/>
          </p:cNvPicPr>
          <p:nvPr/>
        </p:nvPicPr>
        <p:blipFill>
          <a:blip r:embed="rId2"/>
          <a:srcRect/>
          <a:stretch>
            <a:fillRect/>
          </a:stretch>
        </p:blipFill>
        <p:spPr bwMode="auto">
          <a:xfrm>
            <a:off x="700088" y="1295400"/>
            <a:ext cx="3719512" cy="5257800"/>
          </a:xfrm>
          <a:prstGeom prst="rect">
            <a:avLst/>
          </a:prstGeom>
          <a:noFill/>
          <a:ln w="9525">
            <a:noFill/>
            <a:miter lim="800000"/>
            <a:headEnd/>
            <a:tailEnd/>
          </a:ln>
        </p:spPr>
      </p:pic>
      <p:sp>
        <p:nvSpPr>
          <p:cNvPr id="22532" name="TextBox 6"/>
          <p:cNvSpPr txBox="1">
            <a:spLocks noChangeArrowheads="1"/>
          </p:cNvSpPr>
          <p:nvPr/>
        </p:nvSpPr>
        <p:spPr bwMode="auto">
          <a:xfrm>
            <a:off x="4648200" y="1600200"/>
            <a:ext cx="3962400" cy="4278313"/>
          </a:xfrm>
          <a:prstGeom prst="rect">
            <a:avLst/>
          </a:prstGeom>
          <a:noFill/>
          <a:ln w="9525">
            <a:noFill/>
            <a:miter lim="800000"/>
            <a:headEnd/>
            <a:tailEnd/>
          </a:ln>
        </p:spPr>
        <p:txBody>
          <a:bodyPr>
            <a:prstTxWarp prst="textNoShape">
              <a:avLst/>
            </a:prstTxWarp>
            <a:spAutoFit/>
          </a:bodyPr>
          <a:lstStyle/>
          <a:p>
            <a:r>
              <a:rPr lang="en-US" sz="1600">
                <a:solidFill>
                  <a:srgbClr val="FFFFFF"/>
                </a:solidFill>
              </a:rPr>
              <a:t>1) Several transient enhancements in the electron density in F-region (consistent with the cusp).</a:t>
            </a:r>
          </a:p>
          <a:p>
            <a:endParaRPr lang="en-US" sz="1600">
              <a:solidFill>
                <a:srgbClr val="FFFFFF"/>
              </a:solidFill>
            </a:endParaRPr>
          </a:p>
          <a:p>
            <a:r>
              <a:rPr lang="en-US" sz="1600">
                <a:solidFill>
                  <a:srgbClr val="FFFFFF"/>
                </a:solidFill>
              </a:rPr>
              <a:t>2) Several transients in electron temperature, which would be consistent with PMAF activity</a:t>
            </a:r>
          </a:p>
          <a:p>
            <a:endParaRPr lang="en-US" sz="1600">
              <a:solidFill>
                <a:srgbClr val="FFFFFF"/>
              </a:solidFill>
            </a:endParaRPr>
          </a:p>
          <a:p>
            <a:r>
              <a:rPr lang="en-US" sz="1600">
                <a:solidFill>
                  <a:srgbClr val="FFFFFF"/>
                </a:solidFill>
              </a:rPr>
              <a:t>3) Joule heating mostly seen in the hour prior to launch, but maybe some weak Joule heating around 07:38 - 07:48 UT.</a:t>
            </a:r>
          </a:p>
          <a:p>
            <a:endParaRPr lang="en-US" sz="1600">
              <a:solidFill>
                <a:srgbClr val="FFFFFF"/>
              </a:solidFill>
            </a:endParaRPr>
          </a:p>
          <a:p>
            <a:r>
              <a:rPr lang="en-US" sz="1600">
                <a:solidFill>
                  <a:srgbClr val="FFFFFF"/>
                </a:solidFill>
              </a:rPr>
              <a:t>4) Weak ion upflow in topside region (above 400 km altitude) throughout. Around 07:34 - 07:48 UT, ion upflow appears to have been extending all the way down to 300 km altitude.</a:t>
            </a:r>
          </a:p>
        </p:txBody>
      </p:sp>
      <p:cxnSp>
        <p:nvCxnSpPr>
          <p:cNvPr id="22533" name="Straight Connector 11"/>
          <p:cNvCxnSpPr>
            <a:cxnSpLocks noChangeShapeType="1"/>
          </p:cNvCxnSpPr>
          <p:nvPr/>
        </p:nvCxnSpPr>
        <p:spPr bwMode="auto">
          <a:xfrm rot="5400000">
            <a:off x="599282" y="4077494"/>
            <a:ext cx="4191000" cy="1587"/>
          </a:xfrm>
          <a:prstGeom prst="line">
            <a:avLst/>
          </a:prstGeom>
          <a:noFill/>
          <a:ln w="25400">
            <a:solidFill>
              <a:srgbClr val="FF0000"/>
            </a:solidFill>
            <a:round/>
            <a:headEnd/>
            <a:tailEnd/>
          </a:ln>
        </p:spPr>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3"/>
          <p:cNvSpPr>
            <a:spLocks noChangeArrowheads="1"/>
          </p:cNvSpPr>
          <p:nvPr/>
        </p:nvSpPr>
        <p:spPr bwMode="auto">
          <a:xfrm>
            <a:off x="533400" y="457200"/>
            <a:ext cx="7924800" cy="800100"/>
          </a:xfrm>
          <a:prstGeom prst="rect">
            <a:avLst/>
          </a:prstGeom>
          <a:noFill/>
          <a:ln w="9525">
            <a:noFill/>
            <a:miter lim="800000"/>
            <a:headEnd/>
            <a:tailEnd/>
          </a:ln>
        </p:spPr>
        <p:txBody>
          <a:bodyPr>
            <a:prstTxWarp prst="textNoShape">
              <a:avLst/>
            </a:prstTxWarp>
            <a:spAutoFit/>
          </a:bodyPr>
          <a:lstStyle/>
          <a:p>
            <a:pPr algn="ctr"/>
            <a:r>
              <a:rPr lang="en-US" sz="2800">
                <a:solidFill>
                  <a:schemeClr val="bg1"/>
                </a:solidFill>
              </a:rPr>
              <a:t>RENU2 Launch</a:t>
            </a:r>
            <a:endParaRPr lang="en-US" sz="1800">
              <a:solidFill>
                <a:schemeClr val="bg1"/>
              </a:solidFill>
            </a:endParaRPr>
          </a:p>
          <a:p>
            <a:pPr algn="ctr"/>
            <a:r>
              <a:rPr lang="en-US" sz="1800">
                <a:solidFill>
                  <a:schemeClr val="bg1"/>
                </a:solidFill>
              </a:rPr>
              <a:t>Context – allsky camera data</a:t>
            </a:r>
          </a:p>
        </p:txBody>
      </p:sp>
      <p:pic>
        <p:nvPicPr>
          <p:cNvPr id="23555" name="Picture 2"/>
          <p:cNvPicPr>
            <a:picLocks noChangeAspect="1"/>
          </p:cNvPicPr>
          <p:nvPr/>
        </p:nvPicPr>
        <p:blipFill>
          <a:blip r:embed="rId2"/>
          <a:srcRect/>
          <a:stretch>
            <a:fillRect/>
          </a:stretch>
        </p:blipFill>
        <p:spPr bwMode="auto">
          <a:xfrm>
            <a:off x="381000" y="1295400"/>
            <a:ext cx="2667000" cy="2311400"/>
          </a:xfrm>
          <a:prstGeom prst="rect">
            <a:avLst/>
          </a:prstGeom>
          <a:noFill/>
          <a:ln w="9525">
            <a:noFill/>
            <a:miter lim="800000"/>
            <a:headEnd/>
            <a:tailEnd/>
          </a:ln>
        </p:spPr>
      </p:pic>
      <p:pic>
        <p:nvPicPr>
          <p:cNvPr id="23556" name="Picture 4"/>
          <p:cNvPicPr>
            <a:picLocks noChangeAspect="1"/>
          </p:cNvPicPr>
          <p:nvPr/>
        </p:nvPicPr>
        <p:blipFill>
          <a:blip r:embed="rId3"/>
          <a:srcRect/>
          <a:stretch>
            <a:fillRect/>
          </a:stretch>
        </p:blipFill>
        <p:spPr bwMode="auto">
          <a:xfrm>
            <a:off x="3200400" y="1295400"/>
            <a:ext cx="2690813" cy="2332038"/>
          </a:xfrm>
          <a:prstGeom prst="rect">
            <a:avLst/>
          </a:prstGeom>
          <a:noFill/>
          <a:ln w="9525">
            <a:noFill/>
            <a:miter lim="800000"/>
            <a:headEnd/>
            <a:tailEnd/>
          </a:ln>
        </p:spPr>
      </p:pic>
      <p:pic>
        <p:nvPicPr>
          <p:cNvPr id="23557" name="Picture 5"/>
          <p:cNvPicPr>
            <a:picLocks noChangeAspect="1"/>
          </p:cNvPicPr>
          <p:nvPr/>
        </p:nvPicPr>
        <p:blipFill>
          <a:blip r:embed="rId4"/>
          <a:srcRect/>
          <a:stretch>
            <a:fillRect/>
          </a:stretch>
        </p:blipFill>
        <p:spPr bwMode="auto">
          <a:xfrm>
            <a:off x="6083300" y="1295400"/>
            <a:ext cx="2679700" cy="2322513"/>
          </a:xfrm>
          <a:prstGeom prst="rect">
            <a:avLst/>
          </a:prstGeom>
          <a:noFill/>
          <a:ln w="9525">
            <a:noFill/>
            <a:miter lim="800000"/>
            <a:headEnd/>
            <a:tailEnd/>
          </a:ln>
        </p:spPr>
      </p:pic>
      <p:sp>
        <p:nvSpPr>
          <p:cNvPr id="23558" name="TextBox 7"/>
          <p:cNvSpPr txBox="1">
            <a:spLocks noChangeArrowheads="1"/>
          </p:cNvSpPr>
          <p:nvPr/>
        </p:nvSpPr>
        <p:spPr bwMode="auto">
          <a:xfrm>
            <a:off x="1295400" y="3657600"/>
            <a:ext cx="954088" cy="369888"/>
          </a:xfrm>
          <a:prstGeom prst="rect">
            <a:avLst/>
          </a:prstGeom>
          <a:noFill/>
          <a:ln w="9525">
            <a:noFill/>
            <a:miter lim="800000"/>
            <a:headEnd/>
            <a:tailEnd/>
          </a:ln>
        </p:spPr>
        <p:txBody>
          <a:bodyPr wrap="none">
            <a:prstTxWarp prst="textNoShape">
              <a:avLst/>
            </a:prstTxWarp>
            <a:spAutoFit/>
          </a:bodyPr>
          <a:lstStyle/>
          <a:p>
            <a:r>
              <a:rPr lang="en-US" sz="1800">
                <a:solidFill>
                  <a:srgbClr val="FFFFFF"/>
                </a:solidFill>
              </a:rPr>
              <a:t>5:51:30</a:t>
            </a:r>
          </a:p>
        </p:txBody>
      </p:sp>
      <p:sp>
        <p:nvSpPr>
          <p:cNvPr id="23559" name="TextBox 8"/>
          <p:cNvSpPr txBox="1">
            <a:spLocks noChangeArrowheads="1"/>
          </p:cNvSpPr>
          <p:nvPr/>
        </p:nvSpPr>
        <p:spPr bwMode="auto">
          <a:xfrm>
            <a:off x="3998913" y="3657600"/>
            <a:ext cx="954087" cy="369888"/>
          </a:xfrm>
          <a:prstGeom prst="rect">
            <a:avLst/>
          </a:prstGeom>
          <a:noFill/>
          <a:ln w="9525">
            <a:noFill/>
            <a:miter lim="800000"/>
            <a:headEnd/>
            <a:tailEnd/>
          </a:ln>
        </p:spPr>
        <p:txBody>
          <a:bodyPr wrap="none">
            <a:prstTxWarp prst="textNoShape">
              <a:avLst/>
            </a:prstTxWarp>
            <a:spAutoFit/>
          </a:bodyPr>
          <a:lstStyle/>
          <a:p>
            <a:r>
              <a:rPr lang="en-US" sz="1800">
                <a:solidFill>
                  <a:srgbClr val="FFFFFF"/>
                </a:solidFill>
              </a:rPr>
              <a:t>7:13:30</a:t>
            </a:r>
          </a:p>
        </p:txBody>
      </p:sp>
      <p:sp>
        <p:nvSpPr>
          <p:cNvPr id="23560" name="TextBox 9"/>
          <p:cNvSpPr txBox="1">
            <a:spLocks noChangeArrowheads="1"/>
          </p:cNvSpPr>
          <p:nvPr/>
        </p:nvSpPr>
        <p:spPr bwMode="auto">
          <a:xfrm>
            <a:off x="7010400" y="3657600"/>
            <a:ext cx="954088" cy="369888"/>
          </a:xfrm>
          <a:prstGeom prst="rect">
            <a:avLst/>
          </a:prstGeom>
          <a:noFill/>
          <a:ln w="9525">
            <a:noFill/>
            <a:miter lim="800000"/>
            <a:headEnd/>
            <a:tailEnd/>
          </a:ln>
        </p:spPr>
        <p:txBody>
          <a:bodyPr wrap="none">
            <a:prstTxWarp prst="textNoShape">
              <a:avLst/>
            </a:prstTxWarp>
            <a:spAutoFit/>
          </a:bodyPr>
          <a:lstStyle/>
          <a:p>
            <a:r>
              <a:rPr lang="en-US" sz="1800">
                <a:solidFill>
                  <a:srgbClr val="FFFFFF"/>
                </a:solidFill>
              </a:rPr>
              <a:t>7:42:30</a:t>
            </a:r>
          </a:p>
        </p:txBody>
      </p:sp>
      <p:pic>
        <p:nvPicPr>
          <p:cNvPr id="23561" name="Picture 10"/>
          <p:cNvPicPr>
            <a:picLocks noChangeAspect="1"/>
          </p:cNvPicPr>
          <p:nvPr/>
        </p:nvPicPr>
        <p:blipFill>
          <a:blip r:embed="rId5"/>
          <a:srcRect t="10126"/>
          <a:stretch>
            <a:fillRect/>
          </a:stretch>
        </p:blipFill>
        <p:spPr bwMode="auto">
          <a:xfrm>
            <a:off x="7010400" y="4116388"/>
            <a:ext cx="1752600" cy="2360612"/>
          </a:xfrm>
          <a:prstGeom prst="rect">
            <a:avLst/>
          </a:prstGeom>
          <a:noFill/>
          <a:ln w="9525">
            <a:noFill/>
            <a:miter lim="800000"/>
            <a:headEnd/>
            <a:tailEnd/>
          </a:ln>
        </p:spPr>
      </p:pic>
      <p:pic>
        <p:nvPicPr>
          <p:cNvPr id="23562" name="Picture 11" descr="at_kho_snow.jpg"/>
          <p:cNvPicPr>
            <a:picLocks noChangeAspect="1"/>
          </p:cNvPicPr>
          <p:nvPr/>
        </p:nvPicPr>
        <p:blipFill>
          <a:blip r:embed="rId6"/>
          <a:srcRect/>
          <a:stretch>
            <a:fillRect/>
          </a:stretch>
        </p:blipFill>
        <p:spPr bwMode="auto">
          <a:xfrm>
            <a:off x="381000" y="4152900"/>
            <a:ext cx="2895600" cy="2171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3"/>
          <p:cNvSpPr>
            <a:spLocks noChangeArrowheads="1"/>
          </p:cNvSpPr>
          <p:nvPr/>
        </p:nvSpPr>
        <p:spPr bwMode="auto">
          <a:xfrm>
            <a:off x="533400" y="457200"/>
            <a:ext cx="7924800" cy="800100"/>
          </a:xfrm>
          <a:prstGeom prst="rect">
            <a:avLst/>
          </a:prstGeom>
          <a:noFill/>
          <a:ln w="9525">
            <a:noFill/>
            <a:miter lim="800000"/>
            <a:headEnd/>
            <a:tailEnd/>
          </a:ln>
        </p:spPr>
        <p:txBody>
          <a:bodyPr>
            <a:prstTxWarp prst="textNoShape">
              <a:avLst/>
            </a:prstTxWarp>
            <a:spAutoFit/>
          </a:bodyPr>
          <a:lstStyle/>
          <a:p>
            <a:pPr algn="ctr"/>
            <a:r>
              <a:rPr lang="en-US" sz="2800">
                <a:solidFill>
                  <a:schemeClr val="bg1"/>
                </a:solidFill>
              </a:rPr>
              <a:t>RENU2 Launch</a:t>
            </a:r>
            <a:endParaRPr lang="en-US" sz="1800">
              <a:solidFill>
                <a:schemeClr val="bg1"/>
              </a:solidFill>
            </a:endParaRPr>
          </a:p>
          <a:p>
            <a:pPr algn="ctr"/>
            <a:r>
              <a:rPr lang="en-US" sz="1800">
                <a:solidFill>
                  <a:schemeClr val="bg1"/>
                </a:solidFill>
              </a:rPr>
              <a:t>Context</a:t>
            </a:r>
          </a:p>
        </p:txBody>
      </p:sp>
      <p:pic>
        <p:nvPicPr>
          <p:cNvPr id="24579" name="Picture 3"/>
          <p:cNvPicPr>
            <a:picLocks noChangeAspect="1"/>
          </p:cNvPicPr>
          <p:nvPr/>
        </p:nvPicPr>
        <p:blipFill>
          <a:blip r:embed="rId2"/>
          <a:srcRect/>
          <a:stretch>
            <a:fillRect/>
          </a:stretch>
        </p:blipFill>
        <p:spPr bwMode="auto">
          <a:xfrm>
            <a:off x="4986338" y="4449763"/>
            <a:ext cx="3090862" cy="2103437"/>
          </a:xfrm>
          <a:prstGeom prst="rect">
            <a:avLst/>
          </a:prstGeom>
          <a:noFill/>
          <a:ln w="9525">
            <a:noFill/>
            <a:miter lim="800000"/>
            <a:headEnd/>
            <a:tailEnd/>
          </a:ln>
        </p:spPr>
      </p:pic>
      <p:pic>
        <p:nvPicPr>
          <p:cNvPr id="24580" name="Picture 4" descr="keo_fullflight.jpg"/>
          <p:cNvPicPr>
            <a:picLocks noChangeAspect="1"/>
          </p:cNvPicPr>
          <p:nvPr/>
        </p:nvPicPr>
        <p:blipFill>
          <a:blip r:embed="rId3"/>
          <a:srcRect/>
          <a:stretch>
            <a:fillRect/>
          </a:stretch>
        </p:blipFill>
        <p:spPr bwMode="auto">
          <a:xfrm>
            <a:off x="1081088" y="4449763"/>
            <a:ext cx="3338512" cy="2098675"/>
          </a:xfrm>
          <a:prstGeom prst="rect">
            <a:avLst/>
          </a:prstGeom>
          <a:noFill/>
          <a:ln w="9525">
            <a:noFill/>
            <a:miter lim="800000"/>
            <a:headEnd/>
            <a:tailEnd/>
          </a:ln>
        </p:spPr>
      </p:pic>
      <p:sp>
        <p:nvSpPr>
          <p:cNvPr id="24581" name="TextBox 7"/>
          <p:cNvSpPr txBox="1">
            <a:spLocks noChangeArrowheads="1"/>
          </p:cNvSpPr>
          <p:nvPr/>
        </p:nvSpPr>
        <p:spPr bwMode="auto">
          <a:xfrm>
            <a:off x="4419600" y="1447800"/>
            <a:ext cx="3171825" cy="2554288"/>
          </a:xfrm>
          <a:prstGeom prst="rect">
            <a:avLst/>
          </a:prstGeom>
          <a:noFill/>
          <a:ln w="9525">
            <a:noFill/>
            <a:miter lim="800000"/>
            <a:headEnd/>
            <a:tailEnd/>
          </a:ln>
        </p:spPr>
        <p:txBody>
          <a:bodyPr wrap="none">
            <a:prstTxWarp prst="textNoShape">
              <a:avLst/>
            </a:prstTxWarp>
            <a:spAutoFit/>
          </a:bodyPr>
          <a:lstStyle/>
          <a:p>
            <a:r>
              <a:rPr lang="en-US" sz="1600">
                <a:solidFill>
                  <a:srgbClr val="FFFFFF"/>
                </a:solidFill>
              </a:rPr>
              <a:t>Notes:</a:t>
            </a:r>
          </a:p>
          <a:p>
            <a:r>
              <a:rPr lang="en-US" sz="1600">
                <a:solidFill>
                  <a:srgbClr val="FFFFFF"/>
                </a:solidFill>
              </a:rPr>
              <a:t>5:45 “snow falling hard”</a:t>
            </a:r>
          </a:p>
          <a:p>
            <a:r>
              <a:rPr lang="en-US" sz="1600">
                <a:solidFill>
                  <a:srgbClr val="FFFFFF"/>
                </a:solidFill>
              </a:rPr>
              <a:t>6:08 “less snow, seeing stars”</a:t>
            </a:r>
          </a:p>
          <a:p>
            <a:r>
              <a:rPr lang="en-US" sz="1600">
                <a:solidFill>
                  <a:srgbClr val="FFFFFF"/>
                </a:solidFill>
              </a:rPr>
              <a:t>6:48 “inside the cusp?”</a:t>
            </a:r>
          </a:p>
          <a:p>
            <a:r>
              <a:rPr lang="en-US" sz="1600">
                <a:solidFill>
                  <a:srgbClr val="FFFFFF"/>
                </a:solidFill>
              </a:rPr>
              <a:t>6:58 “clearing snow from domes”</a:t>
            </a:r>
          </a:p>
          <a:p>
            <a:r>
              <a:rPr lang="en-US" sz="1600">
                <a:solidFill>
                  <a:srgbClr val="FFFFFF"/>
                </a:solidFill>
              </a:rPr>
              <a:t>7:00 take the clock to T-15:00</a:t>
            </a:r>
          </a:p>
          <a:p>
            <a:r>
              <a:rPr lang="en-US" sz="1600">
                <a:solidFill>
                  <a:srgbClr val="FFFFFF"/>
                </a:solidFill>
              </a:rPr>
              <a:t>7:14 Drop from T-15:00 to T-2:00</a:t>
            </a:r>
          </a:p>
          <a:p>
            <a:r>
              <a:rPr lang="en-US" sz="1600">
                <a:solidFill>
                  <a:srgbClr val="FFFFFF"/>
                </a:solidFill>
              </a:rPr>
              <a:t>7:27 Hold at T-2:00</a:t>
            </a:r>
          </a:p>
          <a:p>
            <a:r>
              <a:rPr lang="en-US" sz="1600">
                <a:solidFill>
                  <a:srgbClr val="FFFFFF"/>
                </a:solidFill>
              </a:rPr>
              <a:t>7:32 Pick up the count</a:t>
            </a:r>
          </a:p>
          <a:p>
            <a:r>
              <a:rPr lang="en-US" sz="1600">
                <a:solidFill>
                  <a:srgbClr val="FFFFFF"/>
                </a:solidFill>
              </a:rPr>
              <a:t>7:34 LAUNCH!</a:t>
            </a:r>
          </a:p>
        </p:txBody>
      </p:sp>
      <p:cxnSp>
        <p:nvCxnSpPr>
          <p:cNvPr id="24582" name="Straight Connector 9"/>
          <p:cNvCxnSpPr>
            <a:cxnSpLocks noChangeShapeType="1"/>
          </p:cNvCxnSpPr>
          <p:nvPr/>
        </p:nvCxnSpPr>
        <p:spPr bwMode="auto">
          <a:xfrm rot="10800000">
            <a:off x="228600" y="1892300"/>
            <a:ext cx="4114800" cy="1588"/>
          </a:xfrm>
          <a:prstGeom prst="line">
            <a:avLst/>
          </a:prstGeom>
          <a:noFill/>
          <a:ln w="25400">
            <a:solidFill>
              <a:schemeClr val="bg1"/>
            </a:solidFill>
            <a:round/>
            <a:headEnd/>
            <a:tailEnd/>
          </a:ln>
        </p:spPr>
      </p:cxnSp>
      <p:cxnSp>
        <p:nvCxnSpPr>
          <p:cNvPr id="24583" name="Straight Arrow Connector 11"/>
          <p:cNvCxnSpPr>
            <a:cxnSpLocks noChangeShapeType="1"/>
          </p:cNvCxnSpPr>
          <p:nvPr/>
        </p:nvCxnSpPr>
        <p:spPr bwMode="auto">
          <a:xfrm rot="5400000">
            <a:off x="-995362" y="3117850"/>
            <a:ext cx="2449512" cy="1588"/>
          </a:xfrm>
          <a:prstGeom prst="straightConnector1">
            <a:avLst/>
          </a:prstGeom>
          <a:noFill/>
          <a:ln w="25400">
            <a:solidFill>
              <a:schemeClr val="bg1"/>
            </a:solidFill>
            <a:round/>
            <a:headEnd/>
            <a:tailEnd type="arrow" w="med" len="med"/>
          </a:ln>
        </p:spPr>
      </p:cxnSp>
      <p:cxnSp>
        <p:nvCxnSpPr>
          <p:cNvPr id="24584" name="Straight Connector 15"/>
          <p:cNvCxnSpPr>
            <a:cxnSpLocks noChangeShapeType="1"/>
          </p:cNvCxnSpPr>
          <p:nvPr/>
        </p:nvCxnSpPr>
        <p:spPr bwMode="auto">
          <a:xfrm rot="10800000">
            <a:off x="762000" y="2122488"/>
            <a:ext cx="3581400" cy="1587"/>
          </a:xfrm>
          <a:prstGeom prst="line">
            <a:avLst/>
          </a:prstGeom>
          <a:noFill/>
          <a:ln w="25400">
            <a:solidFill>
              <a:schemeClr val="bg1"/>
            </a:solidFill>
            <a:round/>
            <a:headEnd/>
            <a:tailEnd/>
          </a:ln>
        </p:spPr>
      </p:cxnSp>
      <p:cxnSp>
        <p:nvCxnSpPr>
          <p:cNvPr id="24585" name="Straight Arrow Connector 17"/>
          <p:cNvCxnSpPr>
            <a:cxnSpLocks noChangeShapeType="1"/>
          </p:cNvCxnSpPr>
          <p:nvPr/>
        </p:nvCxnSpPr>
        <p:spPr bwMode="auto">
          <a:xfrm rot="5400000">
            <a:off x="-343693" y="3237706"/>
            <a:ext cx="2209800" cy="1587"/>
          </a:xfrm>
          <a:prstGeom prst="straightConnector1">
            <a:avLst/>
          </a:prstGeom>
          <a:noFill/>
          <a:ln w="25400">
            <a:solidFill>
              <a:schemeClr val="bg1"/>
            </a:solidFill>
            <a:round/>
            <a:headEnd/>
            <a:tailEnd type="arrow" w="med" len="med"/>
          </a:ln>
        </p:spPr>
      </p:cxnSp>
      <p:cxnSp>
        <p:nvCxnSpPr>
          <p:cNvPr id="24586" name="Straight Connector 19"/>
          <p:cNvCxnSpPr>
            <a:cxnSpLocks noChangeShapeType="1"/>
          </p:cNvCxnSpPr>
          <p:nvPr/>
        </p:nvCxnSpPr>
        <p:spPr bwMode="auto">
          <a:xfrm rot="10800000">
            <a:off x="1828800" y="2366963"/>
            <a:ext cx="2514600" cy="1587"/>
          </a:xfrm>
          <a:prstGeom prst="line">
            <a:avLst/>
          </a:prstGeom>
          <a:noFill/>
          <a:ln w="25400">
            <a:solidFill>
              <a:schemeClr val="bg1"/>
            </a:solidFill>
            <a:round/>
            <a:headEnd/>
            <a:tailEnd/>
          </a:ln>
        </p:spPr>
      </p:cxnSp>
      <p:cxnSp>
        <p:nvCxnSpPr>
          <p:cNvPr id="24587" name="Straight Arrow Connector 21"/>
          <p:cNvCxnSpPr>
            <a:cxnSpLocks noChangeShapeType="1"/>
          </p:cNvCxnSpPr>
          <p:nvPr/>
        </p:nvCxnSpPr>
        <p:spPr bwMode="auto">
          <a:xfrm rot="5400000">
            <a:off x="873919" y="3352006"/>
            <a:ext cx="1981200" cy="1588"/>
          </a:xfrm>
          <a:prstGeom prst="straightConnector1">
            <a:avLst/>
          </a:prstGeom>
          <a:noFill/>
          <a:ln w="25400">
            <a:solidFill>
              <a:schemeClr val="bg1"/>
            </a:solidFill>
            <a:round/>
            <a:headEnd/>
            <a:tailEnd type="arrow" w="med" len="med"/>
          </a:ln>
        </p:spPr>
      </p:cxnSp>
      <p:cxnSp>
        <p:nvCxnSpPr>
          <p:cNvPr id="24588" name="Straight Arrow Connector 25"/>
          <p:cNvCxnSpPr>
            <a:cxnSpLocks noChangeShapeType="1"/>
          </p:cNvCxnSpPr>
          <p:nvPr/>
        </p:nvCxnSpPr>
        <p:spPr bwMode="auto">
          <a:xfrm rot="5400000">
            <a:off x="1408907" y="3544094"/>
            <a:ext cx="1600200" cy="1587"/>
          </a:xfrm>
          <a:prstGeom prst="straightConnector1">
            <a:avLst/>
          </a:prstGeom>
          <a:noFill/>
          <a:ln w="25400">
            <a:solidFill>
              <a:schemeClr val="bg1"/>
            </a:solidFill>
            <a:round/>
            <a:headEnd/>
            <a:tailEnd type="arrow" w="med" len="med"/>
          </a:ln>
        </p:spPr>
      </p:cxnSp>
      <p:cxnSp>
        <p:nvCxnSpPr>
          <p:cNvPr id="24589" name="Straight Connector 28"/>
          <p:cNvCxnSpPr>
            <a:cxnSpLocks noChangeShapeType="1"/>
          </p:cNvCxnSpPr>
          <p:nvPr/>
        </p:nvCxnSpPr>
        <p:spPr bwMode="auto">
          <a:xfrm rot="10800000">
            <a:off x="2209800" y="2741613"/>
            <a:ext cx="2133600" cy="1587"/>
          </a:xfrm>
          <a:prstGeom prst="line">
            <a:avLst/>
          </a:prstGeom>
          <a:noFill/>
          <a:ln w="25400">
            <a:solidFill>
              <a:schemeClr val="bg1"/>
            </a:solidFill>
            <a:round/>
            <a:headEnd/>
            <a:tailEnd/>
          </a:ln>
        </p:spPr>
      </p:cxnSp>
      <p:cxnSp>
        <p:nvCxnSpPr>
          <p:cNvPr id="24590" name="Straight Arrow Connector 33"/>
          <p:cNvCxnSpPr>
            <a:cxnSpLocks noChangeShapeType="1"/>
          </p:cNvCxnSpPr>
          <p:nvPr/>
        </p:nvCxnSpPr>
        <p:spPr bwMode="auto">
          <a:xfrm rot="5400000">
            <a:off x="2040732" y="3718719"/>
            <a:ext cx="1250950" cy="1587"/>
          </a:xfrm>
          <a:prstGeom prst="straightConnector1">
            <a:avLst/>
          </a:prstGeom>
          <a:noFill/>
          <a:ln w="25400">
            <a:solidFill>
              <a:schemeClr val="bg1"/>
            </a:solidFill>
            <a:round/>
            <a:headEnd/>
            <a:tailEnd type="arrow" w="med" len="med"/>
          </a:ln>
        </p:spPr>
      </p:cxnSp>
      <p:cxnSp>
        <p:nvCxnSpPr>
          <p:cNvPr id="24591" name="Straight Connector 34"/>
          <p:cNvCxnSpPr>
            <a:cxnSpLocks noChangeShapeType="1"/>
          </p:cNvCxnSpPr>
          <p:nvPr/>
        </p:nvCxnSpPr>
        <p:spPr bwMode="auto">
          <a:xfrm rot="10800000">
            <a:off x="2667000" y="3086100"/>
            <a:ext cx="1676400" cy="1588"/>
          </a:xfrm>
          <a:prstGeom prst="line">
            <a:avLst/>
          </a:prstGeom>
          <a:noFill/>
          <a:ln w="25400">
            <a:solidFill>
              <a:schemeClr val="bg1"/>
            </a:solidFill>
            <a:round/>
            <a:headEnd/>
            <a:tailEnd/>
          </a:ln>
        </p:spPr>
      </p:cxnSp>
      <p:cxnSp>
        <p:nvCxnSpPr>
          <p:cNvPr id="24592" name="Straight Connector 39"/>
          <p:cNvCxnSpPr>
            <a:cxnSpLocks noChangeShapeType="1"/>
          </p:cNvCxnSpPr>
          <p:nvPr/>
        </p:nvCxnSpPr>
        <p:spPr bwMode="auto">
          <a:xfrm rot="10800000">
            <a:off x="2954338" y="3354388"/>
            <a:ext cx="1389062" cy="1587"/>
          </a:xfrm>
          <a:prstGeom prst="line">
            <a:avLst/>
          </a:prstGeom>
          <a:noFill/>
          <a:ln w="25400">
            <a:solidFill>
              <a:schemeClr val="bg1"/>
            </a:solidFill>
            <a:round/>
            <a:headEnd/>
            <a:tailEnd/>
          </a:ln>
        </p:spPr>
      </p:cxnSp>
      <p:cxnSp>
        <p:nvCxnSpPr>
          <p:cNvPr id="24593" name="Straight Arrow Connector 40"/>
          <p:cNvCxnSpPr>
            <a:cxnSpLocks noChangeShapeType="1"/>
          </p:cNvCxnSpPr>
          <p:nvPr/>
        </p:nvCxnSpPr>
        <p:spPr bwMode="auto">
          <a:xfrm rot="5400000">
            <a:off x="2478881" y="3847307"/>
            <a:ext cx="981075" cy="1588"/>
          </a:xfrm>
          <a:prstGeom prst="straightConnector1">
            <a:avLst/>
          </a:prstGeom>
          <a:noFill/>
          <a:ln w="25400">
            <a:solidFill>
              <a:schemeClr val="bg1"/>
            </a:solidFill>
            <a:round/>
            <a:headEnd/>
            <a:tailEnd type="arrow" w="med" len="med"/>
          </a:ln>
        </p:spPr>
      </p:cxnSp>
      <p:cxnSp>
        <p:nvCxnSpPr>
          <p:cNvPr id="24594" name="Straight Arrow Connector 43"/>
          <p:cNvCxnSpPr>
            <a:cxnSpLocks noChangeShapeType="1"/>
          </p:cNvCxnSpPr>
          <p:nvPr/>
        </p:nvCxnSpPr>
        <p:spPr bwMode="auto">
          <a:xfrm rot="5400000">
            <a:off x="2767807" y="3963194"/>
            <a:ext cx="762000" cy="1587"/>
          </a:xfrm>
          <a:prstGeom prst="straightConnector1">
            <a:avLst/>
          </a:prstGeom>
          <a:noFill/>
          <a:ln w="25400">
            <a:solidFill>
              <a:schemeClr val="bg1"/>
            </a:solidFill>
            <a:round/>
            <a:headEnd/>
            <a:tailEnd type="arrow" w="med" len="med"/>
          </a:ln>
        </p:spPr>
      </p:cxnSp>
      <p:cxnSp>
        <p:nvCxnSpPr>
          <p:cNvPr id="24595" name="Straight Connector 44"/>
          <p:cNvCxnSpPr>
            <a:cxnSpLocks noChangeShapeType="1"/>
          </p:cNvCxnSpPr>
          <p:nvPr/>
        </p:nvCxnSpPr>
        <p:spPr bwMode="auto">
          <a:xfrm rot="10800000">
            <a:off x="3124200" y="3581400"/>
            <a:ext cx="1219200" cy="1588"/>
          </a:xfrm>
          <a:prstGeom prst="line">
            <a:avLst/>
          </a:prstGeom>
          <a:noFill/>
          <a:ln w="25400">
            <a:solidFill>
              <a:schemeClr val="bg1"/>
            </a:solidFill>
            <a:round/>
            <a:headEnd/>
            <a:tailEnd/>
          </a:ln>
        </p:spPr>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3"/>
          <p:cNvSpPr>
            <a:spLocks noChangeArrowheads="1"/>
          </p:cNvSpPr>
          <p:nvPr/>
        </p:nvSpPr>
        <p:spPr bwMode="auto">
          <a:xfrm>
            <a:off x="533400" y="457200"/>
            <a:ext cx="7924800" cy="800100"/>
          </a:xfrm>
          <a:prstGeom prst="rect">
            <a:avLst/>
          </a:prstGeom>
          <a:noFill/>
          <a:ln w="9525">
            <a:noFill/>
            <a:miter lim="800000"/>
            <a:headEnd/>
            <a:tailEnd/>
          </a:ln>
        </p:spPr>
        <p:txBody>
          <a:bodyPr>
            <a:prstTxWarp prst="textNoShape">
              <a:avLst/>
            </a:prstTxWarp>
            <a:spAutoFit/>
          </a:bodyPr>
          <a:lstStyle/>
          <a:p>
            <a:pPr algn="ctr"/>
            <a:r>
              <a:rPr lang="en-US" sz="2800">
                <a:solidFill>
                  <a:schemeClr val="bg1"/>
                </a:solidFill>
              </a:rPr>
              <a:t>RENU2 Launch</a:t>
            </a:r>
            <a:endParaRPr lang="en-US" sz="1800">
              <a:solidFill>
                <a:schemeClr val="bg1"/>
              </a:solidFill>
            </a:endParaRPr>
          </a:p>
          <a:p>
            <a:pPr algn="ctr"/>
            <a:r>
              <a:rPr lang="en-US" sz="1800">
                <a:solidFill>
                  <a:schemeClr val="bg1"/>
                </a:solidFill>
              </a:rPr>
              <a:t>PMAF fine structure – a series of thin arcs</a:t>
            </a:r>
          </a:p>
        </p:txBody>
      </p:sp>
      <p:pic>
        <p:nvPicPr>
          <p:cNvPr id="25603" name="Picture 3" descr="/Users/mrlessard/txt/seminars/dartmouth_160301/13122015_070533_RENU2.mov">
            <a:hlinkClick r:id="" action="ppaction://media"/>
          </p:cNvPr>
          <p:cNvPicPr/>
          <p:nvPr>
            <a:videoFile r:link="rId1"/>
          </p:nvPr>
        </p:nvPicPr>
        <p:blipFill>
          <a:blip r:embed="rId3"/>
          <a:srcRect/>
          <a:stretch>
            <a:fillRect/>
          </a:stretch>
        </p:blipFill>
        <p:spPr bwMode="auto">
          <a:xfrm>
            <a:off x="609600" y="1524000"/>
            <a:ext cx="3733800" cy="3733800"/>
          </a:xfrm>
          <a:prstGeom prst="rect">
            <a:avLst/>
          </a:prstGeom>
          <a:noFill/>
          <a:ln w="9525">
            <a:noFill/>
            <a:miter lim="800000"/>
            <a:headEnd/>
            <a:tailEnd/>
          </a:ln>
        </p:spPr>
      </p:pic>
      <p:pic>
        <p:nvPicPr>
          <p:cNvPr id="4" name="Picture 4" descr="keo_fullflight.jpg"/>
          <p:cNvPicPr>
            <a:picLocks noChangeAspect="1"/>
          </p:cNvPicPr>
          <p:nvPr/>
        </p:nvPicPr>
        <p:blipFill>
          <a:blip r:embed="rId4"/>
          <a:srcRect/>
          <a:stretch>
            <a:fillRect/>
          </a:stretch>
        </p:blipFill>
        <p:spPr bwMode="auto">
          <a:xfrm>
            <a:off x="4876800" y="2362200"/>
            <a:ext cx="3338512" cy="2098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60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5603"/>
                                        </p:tgtEl>
                                      </p:cBhvr>
                                    </p:cmd>
                                  </p:childTnLst>
                                </p:cTn>
                              </p:par>
                            </p:childTnLst>
                          </p:cTn>
                        </p:par>
                      </p:childTnLst>
                    </p:cTn>
                  </p:par>
                </p:childTnLst>
              </p:cTn>
              <p:nextCondLst>
                <p:cond evt="onClick" delay="0">
                  <p:tgtEl>
                    <p:spTgt spid="25603"/>
                  </p:tgtEl>
                </p:cond>
              </p:nextCondLst>
            </p:seq>
            <p:video>
              <p:cMediaNode>
                <p:cTn id="7" fill="hold" display="0">
                  <p:stCondLst>
                    <p:cond delay="indefinite"/>
                  </p:stCondLst>
                  <p:endCondLst>
                    <p:cond evt="onNext" delay="0">
                      <p:tgtEl>
                        <p:sldTgt/>
                      </p:tgtEl>
                    </p:cond>
                    <p:cond evt="onPrev" delay="0">
                      <p:tgtEl>
                        <p:sldTgt/>
                      </p:tgtEl>
                    </p:cond>
                  </p:endCondLst>
                </p:cTn>
                <p:tgtEl>
                  <p:spTgt spid="25603"/>
                </p:tgtEl>
              </p:cMediaNode>
            </p:video>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3"/>
          <p:cNvSpPr>
            <a:spLocks noChangeArrowheads="1"/>
          </p:cNvSpPr>
          <p:nvPr/>
        </p:nvSpPr>
        <p:spPr bwMode="auto">
          <a:xfrm>
            <a:off x="533400" y="457200"/>
            <a:ext cx="7924800" cy="800100"/>
          </a:xfrm>
          <a:prstGeom prst="rect">
            <a:avLst/>
          </a:prstGeom>
          <a:noFill/>
          <a:ln w="9525">
            <a:noFill/>
            <a:miter lim="800000"/>
            <a:headEnd/>
            <a:tailEnd/>
          </a:ln>
        </p:spPr>
        <p:txBody>
          <a:bodyPr>
            <a:prstTxWarp prst="textNoShape">
              <a:avLst/>
            </a:prstTxWarp>
            <a:spAutoFit/>
          </a:bodyPr>
          <a:lstStyle/>
          <a:p>
            <a:pPr algn="ctr"/>
            <a:r>
              <a:rPr lang="en-US" sz="2800">
                <a:solidFill>
                  <a:schemeClr val="bg1"/>
                </a:solidFill>
              </a:rPr>
              <a:t>RENU2</a:t>
            </a:r>
            <a:endParaRPr lang="en-US" sz="1800">
              <a:solidFill>
                <a:schemeClr val="bg1"/>
              </a:solidFill>
            </a:endParaRPr>
          </a:p>
          <a:p>
            <a:pPr algn="ctr"/>
            <a:r>
              <a:rPr lang="en-US" sz="1800">
                <a:solidFill>
                  <a:schemeClr val="bg1"/>
                </a:solidFill>
              </a:rPr>
              <a:t>Data – electron precipitation</a:t>
            </a:r>
          </a:p>
        </p:txBody>
      </p:sp>
      <p:pic>
        <p:nvPicPr>
          <p:cNvPr id="26627" name="Picture 4"/>
          <p:cNvPicPr>
            <a:picLocks noChangeAspect="1"/>
          </p:cNvPicPr>
          <p:nvPr/>
        </p:nvPicPr>
        <p:blipFill>
          <a:blip r:embed="rId2"/>
          <a:srcRect/>
          <a:stretch>
            <a:fillRect/>
          </a:stretch>
        </p:blipFill>
        <p:spPr bwMode="auto">
          <a:xfrm>
            <a:off x="919163" y="4122738"/>
            <a:ext cx="2967037" cy="2211387"/>
          </a:xfrm>
          <a:prstGeom prst="rect">
            <a:avLst/>
          </a:prstGeom>
          <a:noFill/>
          <a:ln w="9525">
            <a:noFill/>
            <a:miter lim="800000"/>
            <a:headEnd/>
            <a:tailEnd/>
          </a:ln>
        </p:spPr>
      </p:pic>
      <p:pic>
        <p:nvPicPr>
          <p:cNvPr id="26628" name="Picture 3" descr="eplas_summary.jpg"/>
          <p:cNvPicPr>
            <a:picLocks noChangeAspect="1"/>
          </p:cNvPicPr>
          <p:nvPr/>
        </p:nvPicPr>
        <p:blipFill>
          <a:blip r:embed="rId3"/>
          <a:srcRect/>
          <a:stretch>
            <a:fillRect/>
          </a:stretch>
        </p:blipFill>
        <p:spPr bwMode="auto">
          <a:xfrm>
            <a:off x="4572000" y="1447800"/>
            <a:ext cx="4059238" cy="4953000"/>
          </a:xfrm>
          <a:prstGeom prst="rect">
            <a:avLst/>
          </a:prstGeom>
          <a:noFill/>
          <a:ln w="9525">
            <a:noFill/>
            <a:miter lim="800000"/>
            <a:headEnd/>
            <a:tailEnd/>
          </a:ln>
        </p:spPr>
      </p:pic>
      <p:cxnSp>
        <p:nvCxnSpPr>
          <p:cNvPr id="26629" name="Straight Arrow Connector 5"/>
          <p:cNvCxnSpPr>
            <a:cxnSpLocks noChangeShapeType="1"/>
          </p:cNvCxnSpPr>
          <p:nvPr/>
        </p:nvCxnSpPr>
        <p:spPr bwMode="auto">
          <a:xfrm>
            <a:off x="2520950" y="4229100"/>
            <a:ext cx="4184650" cy="76200"/>
          </a:xfrm>
          <a:prstGeom prst="straightConnector1">
            <a:avLst/>
          </a:prstGeom>
          <a:noFill/>
          <a:ln w="25400">
            <a:solidFill>
              <a:srgbClr val="FF0000"/>
            </a:solidFill>
            <a:round/>
            <a:headEnd type="arrow" w="med" len="med"/>
            <a:tailEnd type="arrow" w="med" len="med"/>
          </a:ln>
        </p:spPr>
      </p:cxnSp>
      <p:cxnSp>
        <p:nvCxnSpPr>
          <p:cNvPr id="26630" name="Straight Arrow Connector 8"/>
          <p:cNvCxnSpPr>
            <a:cxnSpLocks noChangeShapeType="1"/>
          </p:cNvCxnSpPr>
          <p:nvPr/>
        </p:nvCxnSpPr>
        <p:spPr bwMode="auto">
          <a:xfrm>
            <a:off x="2971800" y="4718050"/>
            <a:ext cx="3563938" cy="768350"/>
          </a:xfrm>
          <a:prstGeom prst="straightConnector1">
            <a:avLst/>
          </a:prstGeom>
          <a:noFill/>
          <a:ln w="25400">
            <a:solidFill>
              <a:srgbClr val="FF0000"/>
            </a:solidFill>
            <a:round/>
            <a:headEnd type="arrow" w="med" len="med"/>
            <a:tailEnd type="arrow" w="med" len="med"/>
          </a:ln>
        </p:spPr>
      </p:cxnSp>
      <p:pic>
        <p:nvPicPr>
          <p:cNvPr id="26631" name="Picture 14" descr="allsky_074100.jpg"/>
          <p:cNvPicPr>
            <a:picLocks noChangeAspect="1"/>
          </p:cNvPicPr>
          <p:nvPr/>
        </p:nvPicPr>
        <p:blipFill>
          <a:blip r:embed="rId4"/>
          <a:srcRect/>
          <a:stretch>
            <a:fillRect/>
          </a:stretch>
        </p:blipFill>
        <p:spPr bwMode="auto">
          <a:xfrm>
            <a:off x="914400" y="1806575"/>
            <a:ext cx="2921000" cy="2232025"/>
          </a:xfrm>
          <a:prstGeom prst="rect">
            <a:avLst/>
          </a:prstGeom>
          <a:noFill/>
          <a:ln w="9525">
            <a:noFill/>
            <a:miter lim="800000"/>
            <a:headEnd/>
            <a:tailEnd/>
          </a:ln>
        </p:spPr>
      </p:pic>
      <p:sp>
        <p:nvSpPr>
          <p:cNvPr id="26632" name="TextBox 24"/>
          <p:cNvSpPr txBox="1">
            <a:spLocks noChangeArrowheads="1"/>
          </p:cNvSpPr>
          <p:nvPr/>
        </p:nvSpPr>
        <p:spPr bwMode="auto">
          <a:xfrm>
            <a:off x="838200" y="1306513"/>
            <a:ext cx="3048000" cy="369887"/>
          </a:xfrm>
          <a:prstGeom prst="rect">
            <a:avLst/>
          </a:prstGeom>
          <a:noFill/>
          <a:ln w="9525">
            <a:noFill/>
            <a:miter lim="800000"/>
            <a:headEnd/>
            <a:tailEnd/>
          </a:ln>
        </p:spPr>
        <p:txBody>
          <a:bodyPr wrap="none">
            <a:prstTxWarp prst="textNoShape">
              <a:avLst/>
            </a:prstTxWarp>
            <a:spAutoFit/>
          </a:bodyPr>
          <a:lstStyle/>
          <a:p>
            <a:r>
              <a:rPr lang="en-US" sz="1800">
                <a:solidFill>
                  <a:srgbClr val="FFFFFF"/>
                </a:solidFill>
              </a:rPr>
              <a:t>Apogee of 447 km at T+409</a:t>
            </a:r>
          </a:p>
        </p:txBody>
      </p:sp>
      <p:cxnSp>
        <p:nvCxnSpPr>
          <p:cNvPr id="26633" name="Straight Arrow Connector 31"/>
          <p:cNvCxnSpPr>
            <a:cxnSpLocks noChangeShapeType="1"/>
          </p:cNvCxnSpPr>
          <p:nvPr/>
        </p:nvCxnSpPr>
        <p:spPr bwMode="auto">
          <a:xfrm>
            <a:off x="3822700" y="1524000"/>
            <a:ext cx="1989138" cy="1824038"/>
          </a:xfrm>
          <a:prstGeom prst="straightConnector1">
            <a:avLst/>
          </a:prstGeom>
          <a:noFill/>
          <a:ln w="25400">
            <a:solidFill>
              <a:srgbClr val="FF0000"/>
            </a:solidFill>
            <a:round/>
            <a:headEnd/>
            <a:tailEnd type="arrow" w="med" len="med"/>
          </a:ln>
        </p:spPr>
      </p:cxnSp>
      <p:sp>
        <p:nvSpPr>
          <p:cNvPr id="26634" name="TextBox 34"/>
          <p:cNvSpPr txBox="1">
            <a:spLocks noChangeArrowheads="1"/>
          </p:cNvSpPr>
          <p:nvPr/>
        </p:nvSpPr>
        <p:spPr bwMode="auto">
          <a:xfrm>
            <a:off x="7467600" y="1828800"/>
            <a:ext cx="960438" cy="338138"/>
          </a:xfrm>
          <a:prstGeom prst="rect">
            <a:avLst/>
          </a:prstGeom>
          <a:noFill/>
          <a:ln w="9525">
            <a:noFill/>
            <a:miter lim="800000"/>
            <a:headEnd/>
            <a:tailEnd/>
          </a:ln>
        </p:spPr>
        <p:txBody>
          <a:bodyPr wrap="none">
            <a:prstTxWarp prst="textNoShape">
              <a:avLst/>
            </a:prstTxWarp>
            <a:spAutoFit/>
          </a:bodyPr>
          <a:lstStyle/>
          <a:p>
            <a:r>
              <a:rPr lang="en-US" sz="1600">
                <a:solidFill>
                  <a:srgbClr val="FFFFFF"/>
                </a:solidFill>
              </a:rPr>
              <a:t>Isotropic</a:t>
            </a:r>
          </a:p>
        </p:txBody>
      </p:sp>
      <p:sp>
        <p:nvSpPr>
          <p:cNvPr id="26635" name="TextBox 35"/>
          <p:cNvSpPr txBox="1">
            <a:spLocks noChangeArrowheads="1"/>
          </p:cNvSpPr>
          <p:nvPr/>
        </p:nvSpPr>
        <p:spPr bwMode="auto">
          <a:xfrm>
            <a:off x="6858000" y="3395663"/>
            <a:ext cx="1416050" cy="338137"/>
          </a:xfrm>
          <a:prstGeom prst="rect">
            <a:avLst/>
          </a:prstGeom>
          <a:noFill/>
          <a:ln w="9525">
            <a:noFill/>
            <a:miter lim="800000"/>
            <a:headEnd/>
            <a:tailEnd/>
          </a:ln>
        </p:spPr>
        <p:txBody>
          <a:bodyPr wrap="none">
            <a:prstTxWarp prst="textNoShape">
              <a:avLst/>
            </a:prstTxWarp>
            <a:spAutoFit/>
          </a:bodyPr>
          <a:lstStyle/>
          <a:p>
            <a:r>
              <a:rPr lang="en-US" sz="1600">
                <a:solidFill>
                  <a:srgbClr val="FFFFFF"/>
                </a:solidFill>
              </a:rPr>
              <a:t>Field-aligned!</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2004:Templates:Presentations:Designs:Beach</Template>
  <TotalTime>84326</TotalTime>
  <Words>599</Words>
  <Application>Microsoft Macintosh PowerPoint</Application>
  <PresentationFormat>On-screen Show (4:3)</PresentationFormat>
  <Paragraphs>65</Paragraphs>
  <Slides>13</Slides>
  <Notes>1</Notes>
  <HiddenSlides>0</HiddenSlides>
  <MMClips>1</MMClips>
  <ScaleCrop>false</ScaleCrop>
  <HeadingPairs>
    <vt:vector size="4" baseType="variant">
      <vt:variant>
        <vt:lpstr>Design Template</vt:lpstr>
      </vt:variant>
      <vt:variant>
        <vt:i4>1</vt:i4>
      </vt:variant>
      <vt:variant>
        <vt:lpstr>Slide Titles</vt:lpstr>
      </vt:variant>
      <vt:variant>
        <vt:i4>13</vt:i4>
      </vt:variant>
    </vt:vector>
  </HeadingPairs>
  <TitlesOfParts>
    <vt:vector size="14" baseType="lpstr">
      <vt:lpstr>Blank Presentation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vector>
  </TitlesOfParts>
  <Company>Marc Lessard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Marc Lessard</cp:lastModifiedBy>
  <cp:revision>221</cp:revision>
  <cp:lastPrinted>2010-03-11T14:19:49Z</cp:lastPrinted>
  <dcterms:created xsi:type="dcterms:W3CDTF">2016-05-31T23:29:54Z</dcterms:created>
  <dcterms:modified xsi:type="dcterms:W3CDTF">2016-06-01T12:14:48Z</dcterms:modified>
</cp:coreProperties>
</file>